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443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86" r:id="rId16"/>
    <p:sldId id="270" r:id="rId17"/>
    <p:sldId id="271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03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22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3208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30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This format is based on NSF’s Perfect Pitch Competition for student presenters. </a:t>
            </a:r>
          </a:p>
          <a:p>
            <a:pPr defTabSz="933022">
              <a:defRPr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3022">
              <a:defRPr/>
            </a:pPr>
            <a:fld id="{72C51D7E-37BA-BC41-93DB-589EA7C69BC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022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31710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3DD41-5403-4EA9-9C6A-FF12537FF0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Impact" panose="020B08060309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FF0E9C-24BF-4709-A3FB-F191C848E8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79438"/>
            <a:ext cx="9144000" cy="1013760"/>
          </a:xfrm>
        </p:spPr>
        <p:txBody>
          <a:bodyPr/>
          <a:lstStyle>
            <a:lvl1pPr marL="0" indent="0" algn="ctr">
              <a:buNone/>
              <a:defRPr sz="24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690DAB-ED6B-EF4F-A243-E953EF2FDF1C}"/>
              </a:ext>
            </a:extLst>
          </p:cNvPr>
          <p:cNvSpPr/>
          <p:nvPr userDrawn="1"/>
        </p:nvSpPr>
        <p:spPr>
          <a:xfrm>
            <a:off x="0" y="3709851"/>
            <a:ext cx="12192000" cy="1263264"/>
          </a:xfrm>
          <a:prstGeom prst="rect">
            <a:avLst/>
          </a:prstGeom>
          <a:solidFill>
            <a:srgbClr val="248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95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0857" y="1747774"/>
            <a:ext cx="11170285" cy="449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378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gerri.botte@ttu.edu" TargetMode="External"/><Relationship Id="rId4" Type="http://schemas.openxmlformats.org/officeDocument/2006/relationships/hyperlink" Target="mailto:bejafari@ttu.edu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24C57A3-2C0C-43E8-A258-B79A9FC678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676" y="3879438"/>
            <a:ext cx="11945324" cy="101376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12700" marR="5080" algn="l">
              <a:lnSpc>
                <a:spcPct val="107600"/>
              </a:lnSpc>
              <a:spcBef>
                <a:spcPts val="90"/>
              </a:spcBef>
            </a:pPr>
            <a:r>
              <a:rPr lang="en-US" sz="3900" b="1" dirty="0">
                <a:solidFill>
                  <a:schemeClr val="bg1"/>
                </a:solidFill>
                <a:ea typeface="Arial Narrow" pitchFamily="34" charset="-122"/>
                <a:cs typeface="Arial Narrow" pitchFamily="34" charset="-120"/>
              </a:rPr>
              <a:t>How to Conduct a Literature Review</a:t>
            </a:r>
            <a:endParaRPr lang="en-US" sz="3900" dirty="0">
              <a:solidFill>
                <a:schemeClr val="bg1"/>
              </a:solidFill>
            </a:endParaRPr>
          </a:p>
          <a:p>
            <a:pPr marL="12700" marR="5080" algn="l">
              <a:lnSpc>
                <a:spcPct val="107600"/>
              </a:lnSpc>
              <a:spcBef>
                <a:spcPts val="90"/>
              </a:spcBef>
            </a:pPr>
            <a:r>
              <a:rPr lang="en-US" sz="2600" spc="-10" dirty="0">
                <a:solidFill>
                  <a:srgbClr val="FFFFFF"/>
                </a:solidFill>
                <a:latin typeface="Arial MT"/>
                <a:cs typeface="Arial MT"/>
              </a:rPr>
              <a:t>Neidy Ocuane Ph.D.,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159B8D-A371-5846-B6B8-483F600397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76" y="338943"/>
            <a:ext cx="11385389" cy="32637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5AD18D-04E4-394F-A4A9-986A6C6F5C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7" r="80627" b="81"/>
          <a:stretch/>
        </p:blipFill>
        <p:spPr>
          <a:xfrm>
            <a:off x="415378" y="5383486"/>
            <a:ext cx="1641121" cy="1213964"/>
          </a:xfrm>
          <a:prstGeom prst="rect">
            <a:avLst/>
          </a:prstGeom>
        </p:spPr>
      </p:pic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011EFC13-CA5E-2F4E-A6CB-6C4BC98BD7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922" t="116" b="71"/>
          <a:stretch/>
        </p:blipFill>
        <p:spPr>
          <a:xfrm>
            <a:off x="10741800" y="5383485"/>
            <a:ext cx="1277272" cy="1213965"/>
          </a:xfrm>
          <a:prstGeom prst="rect">
            <a:avLst/>
          </a:prstGeom>
        </p:spPr>
      </p:pic>
      <p:pic>
        <p:nvPicPr>
          <p:cNvPr id="9" name="Picture 8" descr="Text, logo&#10;&#10;Description automatically generated">
            <a:extLst>
              <a:ext uri="{FF2B5EF4-FFF2-40B4-BE49-F238E27FC236}">
                <a16:creationId xmlns:a16="http://schemas.microsoft.com/office/drawing/2014/main" id="{841D3E6B-E17D-A640-881D-BD3ACDA397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779" t="8103" b="24828"/>
          <a:stretch/>
        </p:blipFill>
        <p:spPr>
          <a:xfrm>
            <a:off x="7446577" y="5280212"/>
            <a:ext cx="1641121" cy="1215767"/>
          </a:xfrm>
          <a:prstGeom prst="rect">
            <a:avLst/>
          </a:prstGeom>
        </p:spPr>
      </p:pic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D8DCACA2-7CA3-4242-A8CD-797E2B8BDA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8702" y="5704717"/>
            <a:ext cx="2743200" cy="571500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C08D4C8E-22CE-644F-B33C-4371AB42D1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6408" y="5446682"/>
            <a:ext cx="2743200" cy="9715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5ADC54-8515-A044-A49A-F73BC296E5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944" t="107" r="62682" b="81"/>
          <a:stretch/>
        </p:blipFill>
        <p:spPr>
          <a:xfrm>
            <a:off x="9100679" y="5383485"/>
            <a:ext cx="1641121" cy="121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6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Step 5: Organize Your References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11480" y="1857146"/>
            <a:ext cx="3749040" cy="352044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11480" y="1857146"/>
            <a:ext cx="3749040" cy="50292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1857146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Zotero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3337560" y="1976018"/>
            <a:ext cx="685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FREE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76072" y="2542946"/>
            <a:ext cx="164592" cy="16459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50392" y="2478938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Free &amp; open source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576072" y="3201314"/>
            <a:ext cx="164592" cy="16459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50392" y="3137306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Browser plugin for 1-click saving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576072" y="3859682"/>
            <a:ext cx="164592" cy="16459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50392" y="3795674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Word &amp; Google Docs integration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576072" y="4518050"/>
            <a:ext cx="164592" cy="16459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50392" y="4454042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Group libraries for collaboration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4325112" y="1857146"/>
            <a:ext cx="3749040" cy="352044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325112" y="1857146"/>
            <a:ext cx="3749040" cy="50292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416552" y="1857146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Mendeley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7251192" y="1976018"/>
            <a:ext cx="685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FREE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489704" y="2542946"/>
            <a:ext cx="164592" cy="16459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764024" y="2478938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Free (Elsevier)</a:t>
            </a: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4489704" y="3201314"/>
            <a:ext cx="164592" cy="16459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764024" y="3137306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PDF annotation &amp; organization</a:t>
            </a:r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4489704" y="3859682"/>
            <a:ext cx="164592" cy="16459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764024" y="3795674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Desktop + web access</a:t>
            </a: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4489704" y="4518050"/>
            <a:ext cx="164592" cy="16459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764024" y="4454042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Research network features</a:t>
            </a: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8238744" y="1857146"/>
            <a:ext cx="3749040" cy="352044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8238744" y="1857146"/>
            <a:ext cx="3749040" cy="50292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8330184" y="1857146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EndNote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11164824" y="1976018"/>
            <a:ext cx="685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Paid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8403336" y="2542946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8677656" y="2478938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Industry standard</a:t>
            </a:r>
            <a:endParaRPr lang="en-US" dirty="0"/>
          </a:p>
        </p:txBody>
      </p:sp>
      <p:sp>
        <p:nvSpPr>
          <p:cNvPr id="34" name="Shape 32"/>
          <p:cNvSpPr/>
          <p:nvPr/>
        </p:nvSpPr>
        <p:spPr>
          <a:xfrm>
            <a:off x="8403336" y="3201314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8677656" y="3137306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Powerful formatting options</a:t>
            </a:r>
            <a:endParaRPr lang="en-US" dirty="0"/>
          </a:p>
        </p:txBody>
      </p:sp>
      <p:sp>
        <p:nvSpPr>
          <p:cNvPr id="36" name="Shape 34"/>
          <p:cNvSpPr/>
          <p:nvPr/>
        </p:nvSpPr>
        <p:spPr>
          <a:xfrm>
            <a:off x="8403336" y="3859682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8677656" y="3795674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Excellent for large libraries</a:t>
            </a:r>
            <a:endParaRPr lang="en-US" dirty="0"/>
          </a:p>
        </p:txBody>
      </p:sp>
      <p:sp>
        <p:nvSpPr>
          <p:cNvPr id="38" name="Shape 36"/>
          <p:cNvSpPr/>
          <p:nvPr/>
        </p:nvSpPr>
        <p:spPr>
          <a:xfrm>
            <a:off x="8403336" y="4518050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8677656" y="4454042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Requires institutional license</a:t>
            </a:r>
            <a:endParaRPr lang="en-US" dirty="0"/>
          </a:p>
        </p:txBody>
      </p:sp>
      <p:sp>
        <p:nvSpPr>
          <p:cNvPr id="40" name="Shape 38"/>
          <p:cNvSpPr/>
          <p:nvPr/>
        </p:nvSpPr>
        <p:spPr>
          <a:xfrm>
            <a:off x="411480" y="5514746"/>
            <a:ext cx="11338560" cy="713232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548640" y="558789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📁  Best Practice: Create folders by theme. Add notes to each paper as you save it. Build your reference list WHILE you search, not after.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Step 6: Read &amp; Evaluate Sources Critically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857146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Not all published research is equal. Critical reading means evaluating quality, relevance, and validity.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2360066"/>
            <a:ext cx="562356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2360066"/>
            <a:ext cx="64008" cy="118872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40080" y="2542946"/>
            <a:ext cx="347472" cy="34747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54294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?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433218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What is the research question?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097280" y="2908706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Is it clearly stated and relevant to yours?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355080" y="2360066"/>
            <a:ext cx="562356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6355080" y="2360066"/>
            <a:ext cx="64008" cy="118872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537960" y="2542946"/>
            <a:ext cx="347472" cy="34747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537960" y="254294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?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995160" y="2433218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How was the study designed?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995160" y="2908706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Is the methodology appropriate and rigorous?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355080" y="3731666"/>
            <a:ext cx="562356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6355080" y="3731666"/>
            <a:ext cx="64008" cy="118872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6537960" y="3914546"/>
            <a:ext cx="347472" cy="34747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537960" y="391454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?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6995160" y="3804818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Are the results valid?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6995160" y="4280306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Are statistics correct? Are graphs honest?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443484" y="3731666"/>
            <a:ext cx="562356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43484" y="3731666"/>
            <a:ext cx="64008" cy="118872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626364" y="3914546"/>
            <a:ext cx="347472" cy="34747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26364" y="391454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?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1083564" y="3804818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What are the limitations?</a:t>
            </a: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1083564" y="4280306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Do the authors acknowledge their weaknesses?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3255264" y="5103266"/>
            <a:ext cx="562356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3255264" y="5103266"/>
            <a:ext cx="64008" cy="118872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3438144" y="5286146"/>
            <a:ext cx="347472" cy="347472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3438144" y="528614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?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3895344" y="5176418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How does this connect to your topic?</a:t>
            </a:r>
            <a:endParaRPr lang="en-US" dirty="0"/>
          </a:p>
        </p:txBody>
      </p:sp>
      <p:sp>
        <p:nvSpPr>
          <p:cNvPr id="40" name="Text 38"/>
          <p:cNvSpPr/>
          <p:nvPr/>
        </p:nvSpPr>
        <p:spPr>
          <a:xfrm>
            <a:off x="3895344" y="5651906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Does it support, contradict, or fill a gap?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Step 7: Synthesize the Literature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857146"/>
            <a:ext cx="10515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238351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The most important and most often missed step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457200" y="2314346"/>
            <a:ext cx="5486400" cy="384048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2314346"/>
            <a:ext cx="548640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314346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❌  Summary (Avoid This)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94360" y="2817266"/>
            <a:ext cx="5212080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Arial Narrow" pitchFamily="34" charset="-122"/>
                <a:cs typeface="Arial" panose="020B0604020202020204" pitchFamily="34" charset="0"/>
              </a:rPr>
              <a:t>Smith (2020) found that X...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Arial Narrow" pitchFamily="34" charset="-122"/>
                <a:cs typeface="Arial" panose="020B0604020202020204" pitchFamily="34" charset="0"/>
              </a:rPr>
              <a:t>Jones (2021) found that Y...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Arial Narrow" pitchFamily="34" charset="-122"/>
                <a:cs typeface="Arial" panose="020B0604020202020204" pitchFamily="34" charset="0"/>
              </a:rPr>
              <a:t>Lee (2022) found that Z...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Arial Narrow" pitchFamily="34" charset="-122"/>
                <a:cs typeface="Arial" panose="020B0604020202020204" pitchFamily="34" charset="0"/>
              </a:rPr>
              <a:t>This approach lists papers one by one with no connection. Reviewers and professors will reject it.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263640" y="2314346"/>
            <a:ext cx="5486400" cy="384048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263640" y="2314346"/>
            <a:ext cx="5486400" cy="384048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355080" y="2314346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✅  Synthesis (Aim for This)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400800" y="2817266"/>
            <a:ext cx="5212080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Arial Narrow" pitchFamily="34" charset="-122"/>
                <a:cs typeface="Arial" panose="020B0604020202020204" pitchFamily="34" charset="0"/>
              </a:rPr>
              <a:t>Multiple studies agree that X is a key factor (Smith, 2020; Jones, 2021), although Lee (2022) challenges this view under conditions Y and Z.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Arial Narrow" pitchFamily="34" charset="-122"/>
                <a:cs typeface="Arial" panose="020B0604020202020204" pitchFamily="34" charset="0"/>
              </a:rPr>
              <a:t>This connects ideas across papers, identifies agreement and disagreement, and reveals what remains unresolved.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Identifying Research Gaps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11480" y="1869948"/>
            <a:ext cx="1166188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 research gap is where existing studies are missing, incomplete, or contradictory. Finding gaps is the purpose of your literature review.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411480" y="2387498"/>
            <a:ext cx="374904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11480" y="2387498"/>
            <a:ext cx="3749040" cy="384048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238749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Population Gap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02920" y="2844698"/>
            <a:ext cx="3566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 group or organism that has never been studied in this context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325112" y="2387498"/>
            <a:ext cx="374904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325112" y="2387498"/>
            <a:ext cx="3749040" cy="384048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416552" y="238749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Geography Gap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416552" y="2844698"/>
            <a:ext cx="3566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Research only done in certain regions; others understudied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238744" y="2387498"/>
            <a:ext cx="374904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238744" y="2387498"/>
            <a:ext cx="3749040" cy="384048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330184" y="238749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Methodology Gap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8330184" y="2844698"/>
            <a:ext cx="3566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Studies rely on one method; alternative approaches unexplored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11480" y="4307738"/>
            <a:ext cx="374904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11480" y="4307738"/>
            <a:ext cx="3749040" cy="384048"/>
          </a:xfrm>
          <a:prstGeom prst="rect">
            <a:avLst/>
          </a:prstGeom>
          <a:solidFill>
            <a:srgbClr val="122900"/>
          </a:solidFill>
          <a:ln w="12700">
            <a:solidFill>
              <a:srgbClr val="122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02920" y="430773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Time Gap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502920" y="4764938"/>
            <a:ext cx="3566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Most recent studies are old; the field may have changed significantly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325112" y="4307738"/>
            <a:ext cx="374904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325112" y="4307738"/>
            <a:ext cx="3749040" cy="384048"/>
          </a:xfrm>
          <a:prstGeom prst="rect">
            <a:avLst/>
          </a:prstGeom>
          <a:solidFill>
            <a:srgbClr val="122900"/>
          </a:solidFill>
          <a:ln w="12700">
            <a:solidFill>
              <a:srgbClr val="122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416552" y="430773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Theoretical Gap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4416552" y="4764938"/>
            <a:ext cx="3566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Competing theories exist but no consensus or integration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8238744" y="4307738"/>
            <a:ext cx="374904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8238744" y="4307738"/>
            <a:ext cx="3749040" cy="384048"/>
          </a:xfrm>
          <a:prstGeom prst="rect">
            <a:avLst/>
          </a:prstGeom>
          <a:solidFill>
            <a:srgbClr val="122900"/>
          </a:solidFill>
          <a:ln w="12700">
            <a:solidFill>
              <a:srgbClr val="122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8330184" y="430773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Application Gap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8330184" y="4764938"/>
            <a:ext cx="3566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Basic science exists but hasn't been applied in practice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Practical Lessons for Success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11480" y="1857146"/>
            <a:ext cx="374904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11480" y="1857146"/>
            <a:ext cx="3749040" cy="5486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057400" y="2040026"/>
            <a:ext cx="457200" cy="457200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057400" y="204002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21208" y="2606954"/>
            <a:ext cx="3529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Start Early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21208" y="2954426"/>
            <a:ext cx="35295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 literature review cannot be rushed. Give yourself weeks, not hours.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25112" y="1857146"/>
            <a:ext cx="374904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25112" y="1857146"/>
            <a:ext cx="3749040" cy="5486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5971032" y="2040026"/>
            <a:ext cx="457200" cy="457200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971032" y="204002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434840" y="2606954"/>
            <a:ext cx="3529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Read, Read, Read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434840" y="2954426"/>
            <a:ext cx="35295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The only way to understand a field is to immerse yourself in its literature.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238744" y="1857146"/>
            <a:ext cx="374904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238744" y="1857146"/>
            <a:ext cx="3749040" cy="5486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9884664" y="2040026"/>
            <a:ext cx="457200" cy="457200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884664" y="204002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8348472" y="2606954"/>
            <a:ext cx="3529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Quality Over Quantity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8348472" y="2954426"/>
            <a:ext cx="35295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10 deeply understood papers beat 100 papers you barely skimmed.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411480" y="3914546"/>
            <a:ext cx="374904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11480" y="3914546"/>
            <a:ext cx="3749040" cy="5486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2057400" y="4097426"/>
            <a:ext cx="457200" cy="457200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057400" y="409742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4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521208" y="4664354"/>
            <a:ext cx="3529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Stay Organized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521208" y="5011826"/>
            <a:ext cx="35295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Use a reference manager and note-taking system from your very first paper.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4325112" y="3914546"/>
            <a:ext cx="374904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325112" y="3914546"/>
            <a:ext cx="3749040" cy="5486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5971032" y="4097426"/>
            <a:ext cx="457200" cy="457200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971032" y="409742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5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4434840" y="4664354"/>
            <a:ext cx="3529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Keep a Research Journal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4434840" y="5011826"/>
            <a:ext cx="35295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5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Write notes and emerging connections as you read; memory is unreliable.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8238744" y="3914546"/>
            <a:ext cx="374904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8238744" y="3914546"/>
            <a:ext cx="3749040" cy="5486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9884664" y="4097426"/>
            <a:ext cx="457200" cy="457200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9884664" y="409742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6</a:t>
            </a:r>
            <a:endParaRPr lang="en-US" sz="2000" dirty="0"/>
          </a:p>
        </p:txBody>
      </p:sp>
      <p:sp>
        <p:nvSpPr>
          <p:cNvPr id="38" name="Text 36"/>
          <p:cNvSpPr/>
          <p:nvPr/>
        </p:nvSpPr>
        <p:spPr>
          <a:xfrm>
            <a:off x="8348472" y="4664354"/>
            <a:ext cx="3529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Discuss with Your Advisor</a:t>
            </a:r>
            <a:endParaRPr lang="en-US" sz="2000" dirty="0"/>
          </a:p>
        </p:txBody>
      </p:sp>
      <p:sp>
        <p:nvSpPr>
          <p:cNvPr id="39" name="Text 37"/>
          <p:cNvSpPr/>
          <p:nvPr/>
        </p:nvSpPr>
        <p:spPr>
          <a:xfrm>
            <a:off x="8348472" y="5011826"/>
            <a:ext cx="35295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Regular check-ins ensure you are reading the right literature and staying on track.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88888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How to Conduct a Literature Review  |  Neidy Ocuane, Ph.D.  |  nocuane@ttu.edu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361950"/>
            <a:ext cx="12192000" cy="1266825"/>
          </a:xfrm>
          <a:custGeom>
            <a:avLst/>
            <a:gdLst/>
            <a:ahLst/>
            <a:cxnLst/>
            <a:rect l="l" t="t" r="r" b="b"/>
            <a:pathLst>
              <a:path w="12192000" h="1266825">
                <a:moveTo>
                  <a:pt x="12192000" y="0"/>
                </a:moveTo>
                <a:lnTo>
                  <a:pt x="0" y="0"/>
                </a:lnTo>
                <a:lnTo>
                  <a:pt x="0" y="1266825"/>
                </a:lnTo>
                <a:lnTo>
                  <a:pt x="12192000" y="1266825"/>
                </a:lnTo>
                <a:lnTo>
                  <a:pt x="12192000" y="0"/>
                </a:lnTo>
                <a:close/>
              </a:path>
            </a:pathLst>
          </a:custGeom>
          <a:solidFill>
            <a:srgbClr val="23835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612026" y="2282149"/>
            <a:ext cx="4651443" cy="3344288"/>
            <a:chOff x="4276725" y="1762125"/>
            <a:chExt cx="7077075" cy="47339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76725" y="1762125"/>
              <a:ext cx="7077075" cy="47339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2106" y="5255259"/>
              <a:ext cx="6006719" cy="117817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10857" y="1747774"/>
            <a:ext cx="165735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b="1" spc="-345">
                <a:solidFill>
                  <a:srgbClr val="238351"/>
                </a:solidFill>
                <a:latin typeface="Arial"/>
                <a:cs typeface="Arial"/>
              </a:rPr>
              <a:t>C</a:t>
            </a:r>
            <a:r>
              <a:rPr sz="2750" b="1" spc="-254">
                <a:solidFill>
                  <a:srgbClr val="238351"/>
                </a:solidFill>
                <a:latin typeface="Arial"/>
                <a:cs typeface="Arial"/>
              </a:rPr>
              <a:t>o</a:t>
            </a:r>
            <a:r>
              <a:rPr sz="2750" b="1" spc="-260">
                <a:solidFill>
                  <a:srgbClr val="238351"/>
                </a:solidFill>
                <a:latin typeface="Arial"/>
                <a:cs typeface="Arial"/>
              </a:rPr>
              <a:t>n</a:t>
            </a:r>
            <a:r>
              <a:rPr sz="2750" b="1" spc="-210">
                <a:solidFill>
                  <a:srgbClr val="238351"/>
                </a:solidFill>
                <a:latin typeface="Arial"/>
                <a:cs typeface="Arial"/>
              </a:rPr>
              <a:t>ta</a:t>
            </a:r>
            <a:r>
              <a:rPr sz="2750" b="1" spc="-254">
                <a:solidFill>
                  <a:srgbClr val="238351"/>
                </a:solidFill>
                <a:latin typeface="Arial"/>
                <a:cs typeface="Arial"/>
              </a:rPr>
              <a:t>c</a:t>
            </a:r>
            <a:r>
              <a:rPr sz="2750" b="1" spc="-160">
                <a:solidFill>
                  <a:srgbClr val="238351"/>
                </a:solidFill>
                <a:latin typeface="Arial"/>
                <a:cs typeface="Arial"/>
              </a:rPr>
              <a:t>t</a:t>
            </a:r>
            <a:r>
              <a:rPr sz="2750" b="1" spc="-170">
                <a:solidFill>
                  <a:srgbClr val="238351"/>
                </a:solidFill>
                <a:latin typeface="Arial"/>
                <a:cs typeface="Arial"/>
              </a:rPr>
              <a:t> </a:t>
            </a:r>
            <a:r>
              <a:rPr sz="2750" b="1" spc="-345">
                <a:solidFill>
                  <a:srgbClr val="238351"/>
                </a:solidFill>
                <a:latin typeface="Arial"/>
                <a:cs typeface="Arial"/>
              </a:rPr>
              <a:t>U</a:t>
            </a:r>
            <a:r>
              <a:rPr sz="2750" b="1" spc="-254">
                <a:solidFill>
                  <a:srgbClr val="238351"/>
                </a:solidFill>
                <a:latin typeface="Arial"/>
                <a:cs typeface="Arial"/>
              </a:rPr>
              <a:t>s</a:t>
            </a:r>
            <a:r>
              <a:rPr sz="2750" b="1" spc="-160">
                <a:solidFill>
                  <a:srgbClr val="238351"/>
                </a:solidFill>
                <a:latin typeface="Arial"/>
                <a:cs typeface="Arial"/>
              </a:rPr>
              <a:t>:</a:t>
            </a:r>
            <a:endParaRPr sz="27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0857" y="2677223"/>
            <a:ext cx="3417676" cy="206947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2900"/>
              </a:lnSpc>
              <a:spcBef>
                <a:spcPts val="90"/>
              </a:spcBef>
            </a:pPr>
            <a:r>
              <a:rPr lang="en-US" sz="2750" b="1" spc="-3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Neidy Ocuane</a:t>
            </a:r>
          </a:p>
          <a:p>
            <a:pPr marL="12700" marR="5080">
              <a:lnSpc>
                <a:spcPct val="122900"/>
              </a:lnSpc>
              <a:spcBef>
                <a:spcPts val="90"/>
              </a:spcBef>
            </a:pPr>
            <a:r>
              <a:rPr lang="en-US" sz="2750" b="1" spc="-3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nocuane@ttu.edu</a:t>
            </a:r>
            <a:r>
              <a:rPr lang="en-US" sz="2750" b="1" spc="-3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</a:p>
          <a:p>
            <a:pPr marL="12700" marR="5080">
              <a:lnSpc>
                <a:spcPct val="122900"/>
              </a:lnSpc>
              <a:spcBef>
                <a:spcPts val="90"/>
              </a:spcBef>
            </a:pPr>
            <a:r>
              <a:rPr lang="en-US" sz="2750" b="1" spc="-3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G</a:t>
            </a:r>
            <a:r>
              <a:rPr lang="en-US" sz="2750" b="1" spc="-2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</a:t>
            </a:r>
            <a:r>
              <a:rPr lang="en-US" sz="2750" b="1" spc="-1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rr</a:t>
            </a:r>
            <a:r>
              <a:rPr lang="en-US" sz="2750" b="1" spc="-1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</a:t>
            </a:r>
            <a:r>
              <a:rPr lang="en-US" sz="2750" b="1" spc="-19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2750" b="1" spc="-3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B</a:t>
            </a:r>
            <a:r>
              <a:rPr lang="en-US" sz="2750" b="1" spc="-2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o</a:t>
            </a:r>
            <a:r>
              <a:rPr lang="en-US" sz="2750" b="1" spc="-1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</a:t>
            </a:r>
            <a:r>
              <a:rPr lang="en-US" sz="2750" b="1" spc="-1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</a:t>
            </a:r>
            <a:r>
              <a:rPr lang="en-US" sz="2750" b="1" spc="-1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  </a:t>
            </a:r>
            <a:r>
              <a:rPr lang="en-US" sz="2750" b="1" u="heavy" spc="-229" dirty="0">
                <a:solidFill>
                  <a:srgbClr val="0462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gerri.botte@ttu.edu</a:t>
            </a:r>
            <a:endParaRPr lang="en-US" sz="27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E6D0B2A-45BB-98C3-02EA-DB14F70C91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04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How to Write the Literature Review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1948586"/>
            <a:ext cx="530352" cy="749808"/>
          </a:xfrm>
          <a:prstGeom prst="rect">
            <a:avLst/>
          </a:prstGeom>
          <a:solidFill>
            <a:srgbClr val="122900"/>
          </a:solidFill>
          <a:ln w="12700">
            <a:solidFill>
              <a:srgbClr val="122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948586"/>
            <a:ext cx="5303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1097280" y="1948586"/>
            <a:ext cx="1065276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97280" y="1948586"/>
            <a:ext cx="1554480" cy="749808"/>
          </a:xfrm>
          <a:prstGeom prst="rect">
            <a:avLst/>
          </a:prstGeom>
          <a:solidFill>
            <a:srgbClr val="122900"/>
          </a:solidFill>
          <a:ln w="12700">
            <a:solidFill>
              <a:srgbClr val="122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43000" y="1948586"/>
            <a:ext cx="1463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Introduction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2788920" y="2012594"/>
            <a:ext cx="8823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State the purpose and scope of the review. Explain why the topic matters and how the review is organized.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57200" y="2844698"/>
            <a:ext cx="530352" cy="749808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2844698"/>
            <a:ext cx="5303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097280" y="2844698"/>
            <a:ext cx="1065276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097280" y="2844698"/>
            <a:ext cx="1554480" cy="749808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143000" y="2844698"/>
            <a:ext cx="1463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Thematic Body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2788920" y="2908706"/>
            <a:ext cx="8823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Organize by themes, not by author or date. Compare and contrast findings within each theme.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457200" y="3740810"/>
            <a:ext cx="530352" cy="749808"/>
          </a:xfrm>
          <a:prstGeom prst="rect">
            <a:avLst/>
          </a:prstGeom>
          <a:solidFill>
            <a:srgbClr val="1B6CA8"/>
          </a:solidFill>
          <a:ln w="12700">
            <a:solidFill>
              <a:srgbClr val="1B6C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7200" y="3740810"/>
            <a:ext cx="5303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Shape 16"/>
          <p:cNvSpPr/>
          <p:nvPr/>
        </p:nvSpPr>
        <p:spPr>
          <a:xfrm>
            <a:off x="1097280" y="3740810"/>
            <a:ext cx="1065276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1097280" y="3740810"/>
            <a:ext cx="1554480" cy="749808"/>
          </a:xfrm>
          <a:prstGeom prst="rect">
            <a:avLst/>
          </a:prstGeom>
          <a:solidFill>
            <a:srgbClr val="1B6CA8"/>
          </a:solidFill>
          <a:ln w="12700">
            <a:solidFill>
              <a:srgbClr val="1B6C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143000" y="3740810"/>
            <a:ext cx="1463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Critical Analysis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2788920" y="3804818"/>
            <a:ext cx="8823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Evaluate methodological strengths and weaknesses. Highlight agreements and contradictions across studies.</a:t>
            </a: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457200" y="4636922"/>
            <a:ext cx="530352" cy="749808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57200" y="4636922"/>
            <a:ext cx="5303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4</a:t>
            </a:r>
            <a:endParaRPr lang="en-US" sz="2200" dirty="0"/>
          </a:p>
        </p:txBody>
      </p:sp>
      <p:sp>
        <p:nvSpPr>
          <p:cNvPr id="24" name="Shape 22"/>
          <p:cNvSpPr/>
          <p:nvPr/>
        </p:nvSpPr>
        <p:spPr>
          <a:xfrm>
            <a:off x="1097280" y="4636922"/>
            <a:ext cx="1065276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1097280" y="4636922"/>
            <a:ext cx="1554480" cy="749808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143000" y="4636922"/>
            <a:ext cx="1463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Research Gaps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2788920" y="4700930"/>
            <a:ext cx="8823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Explicitly state what is missing from the literature. This leads directly into your own research rationale.</a:t>
            </a: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457200" y="5533034"/>
            <a:ext cx="530352" cy="749808"/>
          </a:xfrm>
          <a:prstGeom prst="rect">
            <a:avLst/>
          </a:prstGeom>
          <a:solidFill>
            <a:srgbClr val="6D4C41"/>
          </a:solidFill>
          <a:ln w="12700">
            <a:solidFill>
              <a:srgbClr val="6D4C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57200" y="5533034"/>
            <a:ext cx="5303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5</a:t>
            </a:r>
            <a:endParaRPr lang="en-US" sz="2200" dirty="0"/>
          </a:p>
        </p:txBody>
      </p:sp>
      <p:sp>
        <p:nvSpPr>
          <p:cNvPr id="30" name="Shape 28"/>
          <p:cNvSpPr/>
          <p:nvPr/>
        </p:nvSpPr>
        <p:spPr>
          <a:xfrm>
            <a:off x="1097280" y="5533034"/>
            <a:ext cx="1065276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1097280" y="5533034"/>
            <a:ext cx="1554480" cy="749808"/>
          </a:xfrm>
          <a:prstGeom prst="rect">
            <a:avLst/>
          </a:prstGeom>
          <a:solidFill>
            <a:srgbClr val="6D4C41"/>
          </a:solidFill>
          <a:ln w="12700">
            <a:solidFill>
              <a:srgbClr val="6D4C4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1143000" y="5533034"/>
            <a:ext cx="1463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Conclusion</a:t>
            </a: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2788920" y="5597042"/>
            <a:ext cx="8823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Summarize key findings, restate the gap, and connect to your own research objective.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Common Mistakes to Avoid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1857146"/>
            <a:ext cx="562356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857146"/>
            <a:ext cx="438912" cy="8412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857146"/>
            <a:ext cx="4389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87552" y="1912010"/>
            <a:ext cx="4956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Not being systematic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87552" y="2241194"/>
            <a:ext cx="4956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Random searching leads to bias. Document every search string, database, and date.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355080" y="1857146"/>
            <a:ext cx="562356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355080" y="1857146"/>
            <a:ext cx="438912" cy="8412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355080" y="1857146"/>
            <a:ext cx="4389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885432" y="1912010"/>
            <a:ext cx="4956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Summarizing instead of synthesizing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885432" y="2241194"/>
            <a:ext cx="4956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Connect ideas across papers — don't just list them one by one.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2844698"/>
            <a:ext cx="562356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57200" y="2844698"/>
            <a:ext cx="438912" cy="8412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2844698"/>
            <a:ext cx="4389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87552" y="2899562"/>
            <a:ext cx="4956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Only using Google Scholar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87552" y="3228746"/>
            <a:ext cx="4956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Different databases index different journals. Use at least two or three sources.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355080" y="2844698"/>
            <a:ext cx="562356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355080" y="2844698"/>
            <a:ext cx="438912" cy="8412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355080" y="2844698"/>
            <a:ext cx="4389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885432" y="2899562"/>
            <a:ext cx="4956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Ignoring foundational works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885432" y="3228746"/>
            <a:ext cx="4956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Classic papers establish theories. Don't limit yourself to only recent literature.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57200" y="3832250"/>
            <a:ext cx="562356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57200" y="3832250"/>
            <a:ext cx="438912" cy="8412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57200" y="3832250"/>
            <a:ext cx="4389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987552" y="3887114"/>
            <a:ext cx="4956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Not tracking your searches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987552" y="4216298"/>
            <a:ext cx="4956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Record every search string and date. Reproducibility is a cornerstone of science.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355080" y="3832250"/>
            <a:ext cx="562356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6355080" y="3832250"/>
            <a:ext cx="438912" cy="8412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355080" y="3832250"/>
            <a:ext cx="4389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6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6885432" y="3887114"/>
            <a:ext cx="4956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Forgetting the research gap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885432" y="4216298"/>
            <a:ext cx="4956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Every literature review must identify what is missing — that is the whole point.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457200" y="4819802"/>
            <a:ext cx="562356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457200" y="4819802"/>
            <a:ext cx="438912" cy="8412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457200" y="4819802"/>
            <a:ext cx="4389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7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987552" y="4874666"/>
            <a:ext cx="4956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Plagiarism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987552" y="5203850"/>
            <a:ext cx="4956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Paraphrase and cite correctly. Use iThenticate or Grammarly before submitting.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6355080" y="4819802"/>
            <a:ext cx="562356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6355080" y="4819802"/>
            <a:ext cx="438912" cy="8412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6355080" y="4819802"/>
            <a:ext cx="4389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8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6885432" y="4874666"/>
            <a:ext cx="4956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No citation manager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6885432" y="5203850"/>
            <a:ext cx="4956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Managing references manually leads to errors. Use Zotero or Mendeley from day one.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Objectives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878178"/>
            <a:ext cx="10515600" cy="28172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Understand what a literature review is and why it matters in STEM research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Identify the types of literature reviews and when to use each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Learn a systematic 7-step process for conducting a literature review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Discover key databases and tools used in STEM research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What is a Literature Review?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1857146"/>
            <a:ext cx="11247120" cy="114300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94360" y="191201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 literature review is a critical, systematic survey of existing research on a specific topic. It identifies what is known, what is debated, and what remains unknown, forming the foundation of any scientific investigation.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457200" y="3137306"/>
            <a:ext cx="5623560" cy="310896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3137306"/>
            <a:ext cx="5623560" cy="347472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30352" y="3137306"/>
            <a:ext cx="5532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What it IS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48640" y="3548786"/>
            <a:ext cx="5458968" cy="2633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1792" y="3658514"/>
            <a:ext cx="146304" cy="146304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68680" y="356707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 synthesis of existing research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21792" y="4207154"/>
            <a:ext cx="146304" cy="146304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68680" y="411571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 critical evaluation of sources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21792" y="4755794"/>
            <a:ext cx="146304" cy="146304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68680" y="466435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 map of the research landscape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21792" y="5304434"/>
            <a:ext cx="146304" cy="146304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68680" y="521299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Evidence of scholarly awareness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355080" y="3137306"/>
            <a:ext cx="5623560" cy="310896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355080" y="3137306"/>
            <a:ext cx="5623560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28232" y="3137306"/>
            <a:ext cx="5532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What it is NOT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6446520" y="3548786"/>
            <a:ext cx="5458968" cy="2633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519672" y="365851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766560" y="356707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 simple list of summaries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519672" y="420715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766560" y="411571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An annotated bibliography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519672" y="475579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766560" y="466435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 chronological report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519672" y="5304434"/>
            <a:ext cx="146304" cy="14630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766560" y="521299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Just copying what others said</a:t>
            </a:r>
            <a:endParaRPr lang="en-US" sz="1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63C9CA-1BFE-297B-F4AD-4013828EC8D9}"/>
              </a:ext>
            </a:extLst>
          </p:cNvPr>
          <p:cNvSpPr txBox="1"/>
          <p:nvPr/>
        </p:nvSpPr>
        <p:spPr>
          <a:xfrm>
            <a:off x="1276303" y="6246266"/>
            <a:ext cx="9243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ptos Narrow" panose="020B0004020202020204" pitchFamily="34" charset="0"/>
                <a:cs typeface="Arial" panose="020B0604020202020204" pitchFamily="34" charset="0"/>
              </a:rPr>
              <a:t>Think of a literature review like being a detective. You are collecting evidence from different sources, looking for patterns, finding contradictions, and ultimately building a case for why your research is needed.</a:t>
            </a:r>
          </a:p>
          <a:p>
            <a:endParaRPr lang="en-US" sz="1600" dirty="0">
              <a:latin typeface="Aptos Narrow" panose="020B00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Why Conduct a Literature Review?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870300" y="1939442"/>
            <a:ext cx="374904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870300" y="1745190"/>
            <a:ext cx="3749040" cy="347472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961740" y="1720244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Understand the Field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924694" y="1893980"/>
            <a:ext cx="3584448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Know what research already exists to avoid duplicating work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6328349" y="2030882"/>
            <a:ext cx="37490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345232" y="1753820"/>
            <a:ext cx="3749040" cy="347472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36672" y="1761674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Identify Research Gaps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522718" y="2268626"/>
            <a:ext cx="3614931" cy="5214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Find unanswered questions your research can address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1870300" y="3864512"/>
            <a:ext cx="374904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1870300" y="3864512"/>
            <a:ext cx="3749040" cy="347472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943452" y="3864512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Justify Your Study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961740" y="4275992"/>
            <a:ext cx="3584448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Demonstrate the need and significance of your research</a:t>
            </a:r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6345232" y="3864512"/>
            <a:ext cx="374904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6345232" y="3864512"/>
            <a:ext cx="3749040" cy="347472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418384" y="3864512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Strengthen Credibility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6436672" y="4275992"/>
            <a:ext cx="3584448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Show reviewers and readers you know the literature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2900"/>
          </a:solidFill>
          <a:ln w="12700">
            <a:solidFill>
              <a:srgbClr val="122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11247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The 7 Steps of a Literature Review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274320" y="1051560"/>
            <a:ext cx="1554480" cy="457200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1188720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1188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38351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365760" y="1783080"/>
            <a:ext cx="137160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Define Your Research Question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1956816" y="1051560"/>
            <a:ext cx="1554480" cy="4572000"/>
          </a:xfrm>
          <a:prstGeom prst="rect">
            <a:avLst/>
          </a:prstGeom>
          <a:solidFill>
            <a:srgbClr val="2E8B5C"/>
          </a:solidFill>
          <a:ln w="12700">
            <a:solidFill>
              <a:srgbClr val="2E8B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505456" y="1188720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505456" y="1188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8B5C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048256" y="1783080"/>
            <a:ext cx="137160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Identify Databases &amp; Sources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3639312" y="1051560"/>
            <a:ext cx="1554480" cy="457200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187952" y="1188720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187952" y="1188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38351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730752" y="1783080"/>
            <a:ext cx="137160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Build Your Search Strategy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5321808" y="1051560"/>
            <a:ext cx="1554480" cy="4572000"/>
          </a:xfrm>
          <a:prstGeom prst="rect">
            <a:avLst/>
          </a:prstGeom>
          <a:solidFill>
            <a:srgbClr val="2E8B5C"/>
          </a:solidFill>
          <a:ln w="12700">
            <a:solidFill>
              <a:srgbClr val="2E8B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870448" y="1188720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870448" y="1188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8B5C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413248" y="1783080"/>
            <a:ext cx="137160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Screen &amp; Select Studies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7004304" y="1051560"/>
            <a:ext cx="1554480" cy="457200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552944" y="1188720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552944" y="1188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38351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5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095744" y="1783080"/>
            <a:ext cx="137160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Organize Your References</a:t>
            </a:r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8686800" y="1051560"/>
            <a:ext cx="1554480" cy="4572000"/>
          </a:xfrm>
          <a:prstGeom prst="rect">
            <a:avLst/>
          </a:prstGeom>
          <a:solidFill>
            <a:srgbClr val="2E8B5C"/>
          </a:solidFill>
          <a:ln w="12700">
            <a:solidFill>
              <a:srgbClr val="2E8B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235440" y="1188720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235440" y="1188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8B5C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6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8778240" y="1783080"/>
            <a:ext cx="137160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Read &amp; Evaluate Critically</a:t>
            </a: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10369296" y="1051560"/>
            <a:ext cx="1554480" cy="457200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10917936" y="1188720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10917936" y="1188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38351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7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10460736" y="1783080"/>
            <a:ext cx="137160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Synthesize the Literature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Step 1: Define Your Research Question</a:t>
            </a:r>
            <a:endParaRPr lang="en-US" sz="3000" dirty="0"/>
          </a:p>
        </p:txBody>
      </p:sp>
      <p:sp>
        <p:nvSpPr>
          <p:cNvPr id="23" name="Shape 21"/>
          <p:cNvSpPr/>
          <p:nvPr/>
        </p:nvSpPr>
        <p:spPr>
          <a:xfrm>
            <a:off x="2572990" y="1851660"/>
            <a:ext cx="5486400" cy="3337285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4" name="Shape 22"/>
          <p:cNvSpPr/>
          <p:nvPr/>
        </p:nvSpPr>
        <p:spPr>
          <a:xfrm>
            <a:off x="2572990" y="1851660"/>
            <a:ext cx="5486400" cy="384048"/>
          </a:xfrm>
          <a:prstGeom prst="rect">
            <a:avLst/>
          </a:prstGeom>
          <a:solidFill>
            <a:srgbClr val="122900"/>
          </a:solidFill>
          <a:ln w="12700">
            <a:solidFill>
              <a:srgbClr val="1229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664430" y="1851660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Tips for a Good Research Question</a:t>
            </a:r>
            <a:endParaRPr lang="en-US" sz="2000" dirty="0"/>
          </a:p>
        </p:txBody>
      </p:sp>
      <p:sp>
        <p:nvSpPr>
          <p:cNvPr id="26" name="Shape 24"/>
          <p:cNvSpPr/>
          <p:nvPr/>
        </p:nvSpPr>
        <p:spPr>
          <a:xfrm>
            <a:off x="2682718" y="2510028"/>
            <a:ext cx="201168" cy="201168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2984470" y="2418588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Specific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984470" y="2674620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Narrow enough to be manageable</a:t>
            </a:r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2682718" y="3186684"/>
            <a:ext cx="201168" cy="201168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2984470" y="3095244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Feasible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2984470" y="3351276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Can be answered with available literature</a:t>
            </a:r>
            <a:endParaRPr lang="en-US" dirty="0"/>
          </a:p>
        </p:txBody>
      </p:sp>
      <p:sp>
        <p:nvSpPr>
          <p:cNvPr id="32" name="Shape 30"/>
          <p:cNvSpPr/>
          <p:nvPr/>
        </p:nvSpPr>
        <p:spPr>
          <a:xfrm>
            <a:off x="2682718" y="3863340"/>
            <a:ext cx="201168" cy="201168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2984470" y="3771900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Relevant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2984470" y="4027932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Meaningful to your field or community</a:t>
            </a:r>
            <a:endParaRPr lang="en-US" dirty="0"/>
          </a:p>
        </p:txBody>
      </p:sp>
      <p:sp>
        <p:nvSpPr>
          <p:cNvPr id="35" name="Shape 33"/>
          <p:cNvSpPr/>
          <p:nvPr/>
        </p:nvSpPr>
        <p:spPr>
          <a:xfrm>
            <a:off x="2682718" y="4539996"/>
            <a:ext cx="201168" cy="201168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984470" y="4448556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Novel</a:t>
            </a:r>
            <a:endParaRPr lang="en-US" sz="2000" dirty="0"/>
          </a:p>
        </p:txBody>
      </p:sp>
      <p:sp>
        <p:nvSpPr>
          <p:cNvPr id="37" name="Text 35"/>
          <p:cNvSpPr/>
          <p:nvPr/>
        </p:nvSpPr>
        <p:spPr>
          <a:xfrm>
            <a:off x="2984470" y="4704588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Fills a gap, not already thoroughly answered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Step 2: Identify Databases &amp; Sources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857146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Key Databases by Discipline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2268626"/>
            <a:ext cx="562356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2268626"/>
            <a:ext cx="64008" cy="82296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231434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PubMed / MEDLINE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40080" y="270753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Biomedical &amp; life sciences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0" y="248808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38351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FREE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355080" y="2268626"/>
            <a:ext cx="562356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355080" y="2268626"/>
            <a:ext cx="64008" cy="8229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37960" y="231434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Web of Science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537960" y="270753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Broad STEM — highly cited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469880" y="248808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07B39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Subscription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3274466"/>
            <a:ext cx="562356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57200" y="3274466"/>
            <a:ext cx="64008" cy="8229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332018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Scopus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40080" y="371337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Largest abstract database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0" y="349392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07B39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Subscription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355080" y="3274466"/>
            <a:ext cx="562356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355080" y="3274466"/>
            <a:ext cx="64008" cy="8229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537960" y="332018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IEEE Xplore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537960" y="371337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Engineering &amp; technology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0469880" y="349392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07B39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Subscription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57200" y="4280306"/>
            <a:ext cx="562356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57200" y="4280306"/>
            <a:ext cx="64008" cy="82296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40080" y="432602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Google Scholar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640080" y="471921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All fields, free access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572000" y="449976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38351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FREE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355080" y="4280306"/>
            <a:ext cx="562356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6355080" y="4280306"/>
            <a:ext cx="64008" cy="82296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537960" y="432602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ERIC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6537960" y="471921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Education research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10469880" y="449976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38351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FREE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457200" y="5286146"/>
            <a:ext cx="562356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457200" y="5286146"/>
            <a:ext cx="64008" cy="822960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640080" y="533186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ChemRxiv / arXiv</a:t>
            </a:r>
            <a:endParaRPr lang="en-US" sz="2000" dirty="0"/>
          </a:p>
        </p:txBody>
      </p:sp>
      <p:sp>
        <p:nvSpPr>
          <p:cNvPr id="38" name="Text 36"/>
          <p:cNvSpPr/>
          <p:nvPr/>
        </p:nvSpPr>
        <p:spPr>
          <a:xfrm>
            <a:off x="640080" y="572505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Chemistry &amp; physics preprints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4572000" y="550560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38351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FREE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6355080" y="5286146"/>
            <a:ext cx="562356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6355080" y="5286146"/>
            <a:ext cx="64008" cy="8229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6537960" y="533186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29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JSTOR</a:t>
            </a:r>
            <a:endParaRPr lang="en-US" sz="2000" dirty="0"/>
          </a:p>
        </p:txBody>
      </p:sp>
      <p:sp>
        <p:nvSpPr>
          <p:cNvPr id="43" name="Text 41"/>
          <p:cNvSpPr/>
          <p:nvPr/>
        </p:nvSpPr>
        <p:spPr>
          <a:xfrm>
            <a:off x="6537960" y="572505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5555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Humanities &amp; social sciences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10469880" y="550560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07B39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Subscription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457200" y="62636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38351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💡  Tip: Use your institution's library portal to access subscription databases for free!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Step 3: Build Your Search Strategy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083169" y="1810512"/>
            <a:ext cx="5349240" cy="367588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083169" y="1810512"/>
            <a:ext cx="5349240" cy="384048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174609" y="1810512"/>
            <a:ext cx="5166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Choosing Keywords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3220329" y="2359152"/>
            <a:ext cx="146304" cy="146304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494649" y="2286000"/>
            <a:ext cx="4773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Start with your main research question terms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3220329" y="2934232"/>
            <a:ext cx="146304" cy="146304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494649" y="2861080"/>
            <a:ext cx="4773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Include both acronyms AND full terms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3220329" y="3574312"/>
            <a:ext cx="146304" cy="146304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494649" y="3501160"/>
            <a:ext cx="4773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Consider alternate spellings (US vs UK English)</a:t>
            </a: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3220329" y="4209820"/>
            <a:ext cx="146304" cy="146304"/>
          </a:xfrm>
          <a:prstGeom prst="ellipse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494649" y="4136668"/>
            <a:ext cx="4773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Document every search string and the date searched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62102"/>
            <a:ext cx="12191695" cy="126644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585216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Step 4: Screen &amp; Select Studies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1857146"/>
            <a:ext cx="5486400" cy="256032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857146"/>
            <a:ext cx="5486400" cy="384048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1857146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✅  Inclusion Criteria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94360" y="2387498"/>
            <a:ext cx="109728" cy="14630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22960" y="2332634"/>
            <a:ext cx="4956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Published in peer-reviewed journals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594360" y="2789834"/>
            <a:ext cx="109728" cy="14630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2734970"/>
            <a:ext cx="4956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Directly relevant to your research question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594360" y="3192170"/>
            <a:ext cx="109728" cy="14630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22960" y="3137306"/>
            <a:ext cx="4956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Published within last 5–10 years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594360" y="3594506"/>
            <a:ext cx="109728" cy="146304"/>
          </a:xfrm>
          <a:prstGeom prst="rect">
            <a:avLst/>
          </a:prstGeom>
          <a:solidFill>
            <a:srgbClr val="238351"/>
          </a:solidFill>
          <a:ln w="12700">
            <a:solidFill>
              <a:srgbClr val="2383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2960" y="3539642"/>
            <a:ext cx="4956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Available in full text</a:t>
            </a: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6263640" y="1857146"/>
            <a:ext cx="5486400" cy="256032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263640" y="1857146"/>
            <a:ext cx="548640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355080" y="1857146"/>
            <a:ext cx="5303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❌  Exclusion Criteria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400800" y="2387498"/>
            <a:ext cx="109728" cy="14630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629400" y="2332634"/>
            <a:ext cx="4956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Opinion pieces, editorials, conference abstracts</a:t>
            </a: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6400800" y="2789834"/>
            <a:ext cx="109728" cy="14630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629400" y="2734970"/>
            <a:ext cx="4956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Studies with poor methodology</a:t>
            </a: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6400800" y="3153829"/>
            <a:ext cx="109728" cy="14630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629400" y="3098965"/>
            <a:ext cx="4956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Outside the scope of your topic</a:t>
            </a: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6400800" y="3556165"/>
            <a:ext cx="109728" cy="14630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629400" y="3501301"/>
            <a:ext cx="4956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Retracted or unavailable papers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1325</Words>
  <Application>Microsoft Macintosh PowerPoint</Application>
  <PresentationFormat>Widescreen</PresentationFormat>
  <Paragraphs>243</Paragraphs>
  <Slides>17</Slides>
  <Notes>16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 Narrow</vt:lpstr>
      <vt:lpstr>Arial</vt:lpstr>
      <vt:lpstr>Arial MT</vt:lpstr>
      <vt:lpstr>Arial Narrow</vt:lpstr>
      <vt:lpstr>Calibri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Conduct a Literature Review</dc:title>
  <dc:subject>PptxGenJS Presentation</dc:subject>
  <dc:creator>Neidy Ocuane</dc:creator>
  <cp:lastModifiedBy>Ocuane, Neidy</cp:lastModifiedBy>
  <cp:revision>2</cp:revision>
  <dcterms:created xsi:type="dcterms:W3CDTF">2026-06-22T21:22:57Z</dcterms:created>
  <dcterms:modified xsi:type="dcterms:W3CDTF">2026-06-23T06:28:06Z</dcterms:modified>
</cp:coreProperties>
</file>