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Lst>
  <p:notesMasterIdLst>
    <p:notesMasterId r:id="rId10"/>
  </p:notesMasterIdLst>
  <p:sldIdLst>
    <p:sldId id="928" r:id="rId6"/>
    <p:sldId id="923" r:id="rId7"/>
    <p:sldId id="921" r:id="rId8"/>
    <p:sldId id="925"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C02703-14C7-D569-1205-A1D627B30643}" name="Hendrick, Michelle" initials="HM" userId="S::Michelle.Hendrick@ttu.edu::bf28532c-36be-467b-a6d4-8b0b7373a5e0" providerId="AD"/>
  <p188:author id="{61ABC206-BC60-D551-C237-D59945725D3C}" name="Michael, Karen" initials="MK" userId="S::karen.michael@ttu.edu::3d011458-d63b-4472-8560-164c4cd8736d" providerId="AD"/>
  <p188:author id="{FE1FD832-E9FA-E6E8-1E8B-E3DDE6EC73EA}" name="McCord, Amber" initials="MA" userId="S::amber.mccord@ttu.edu::ecc5fda9-5389-41dd-906d-b3ac92df67c4" providerId="AD"/>
  <p188:author id="{182DA644-B7AC-44B5-06CC-E27935E4DA23}" name="Price, Crystal" initials="PC" userId="S::Crystal.Price@ttu.edu::0e0483a4-fb54-4212-89e0-cea716e46f78" providerId="AD"/>
  <p188:author id="{08CF8049-729D-ACCA-96C8-B1F01B0E368E}" name="Jenkins, Missy" initials="JM" userId="S::missy.jenkins@ttu.edu::fa5d7d43-aef1-4bd5-9e46-cdbacb329073" providerId="AD"/>
  <p188:author id="{B925B370-12C5-725E-8D1E-284756ACEA9C}" name="Romo, Carrie" initials="RC" userId="S::Carrie.romo@ttu.edu::95e5d4ef-56df-4555-8e73-6d62a35839ab" providerId="AD"/>
  <p188:author id="{CBE7D67E-D4E5-FE52-7EDD-B4D692DB68E8}" name="Stone, Cele" initials="SC" userId="S::cele.stone@ttu.edu::bd60472c-2b45-4c71-9d37-8775378cb00c" providerId="AD"/>
  <p188:author id="{960F67BB-5884-E0AB-8C7A-8DD1A184D875}" name="Botte, Gerri" initials="BG" userId="S::gerri.botte@ttu.edu::5f2dabf3-c24b-47ca-998f-05d149f333e1" providerId="AD"/>
  <p188:author id="{4A3143EC-0217-4597-5F08-CE3B3FA2FFEF}" name="Tindle, Kayla" initials="TK" userId="S::kayla.tindle@ttu.edu::4d6592bc-f9e4-4641-a4e2-f2f33e3347f9" providerId="AD"/>
  <p188:author id="{3C6DEDF1-72EC-0B39-3FA2-E906B42A83F8}" name="Jenkins, Missy" initials="JM" userId="S::Missy.Jenkins@ttu.edu::fa5d7d43-aef1-4bd5-9e46-cdbacb329073" providerId="AD"/>
  <p188:author id="{C96F06FF-C041-FAE3-1E7F-4779F6DDDAA2}" name="Sanchez, Cristal P" initials="SP" userId="S::cristal.p.sanchez@ttu.edu::e7e734c6-afa9-4847-ae0b-d5192bc9f26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9DA7"/>
    <a:srgbClr val="248351"/>
    <a:srgbClr val="5B8481"/>
    <a:srgbClr val="A97B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82"/>
    <p:restoredTop sz="86718"/>
  </p:normalViewPr>
  <p:slideViewPr>
    <p:cSldViewPr snapToGrid="0">
      <p:cViewPr varScale="1">
        <p:scale>
          <a:sx n="103" d="100"/>
          <a:sy n="103" d="100"/>
        </p:scale>
        <p:origin x="1320" y="176"/>
      </p:cViewPr>
      <p:guideLst>
        <p:guide orient="horz" pos="84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1"/>
          </a:xfrm>
          <a:prstGeom prst="rect">
            <a:avLst/>
          </a:prstGeom>
        </p:spPr>
        <p:txBody>
          <a:bodyPr vert="horz" lIns="93302" tIns="46651" rIns="93302" bIns="46651" rtlCol="0"/>
          <a:lstStyle>
            <a:lvl1pPr algn="l">
              <a:defRPr sz="1200"/>
            </a:lvl1pPr>
          </a:lstStyle>
          <a:p>
            <a:endParaRPr lang="en-US"/>
          </a:p>
        </p:txBody>
      </p:sp>
      <p:sp>
        <p:nvSpPr>
          <p:cNvPr id="3" name="Date Placeholder 2"/>
          <p:cNvSpPr>
            <a:spLocks noGrp="1"/>
          </p:cNvSpPr>
          <p:nvPr>
            <p:ph type="dt" idx="1"/>
          </p:nvPr>
        </p:nvSpPr>
        <p:spPr>
          <a:xfrm>
            <a:off x="3978132" y="1"/>
            <a:ext cx="3043343" cy="467071"/>
          </a:xfrm>
          <a:prstGeom prst="rect">
            <a:avLst/>
          </a:prstGeom>
        </p:spPr>
        <p:txBody>
          <a:bodyPr vert="horz" lIns="93302" tIns="46651" rIns="93302" bIns="46651" rtlCol="0"/>
          <a:lstStyle>
            <a:lvl1pPr algn="r">
              <a:defRPr sz="1200"/>
            </a:lvl1pPr>
          </a:lstStyle>
          <a:p>
            <a:fld id="{ABFE5021-8682-47A8-90BA-49B8BDA77939}" type="datetimeFigureOut">
              <a:rPr lang="en-US" smtClean="0"/>
              <a:t>3/7/24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02" tIns="46651" rIns="93302" bIns="46651" rtlCol="0" anchor="ctr"/>
          <a:lstStyle/>
          <a:p>
            <a:endParaRPr lang="en-US"/>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02" tIns="46651" rIns="93302" bIns="46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7070"/>
          </a:xfrm>
          <a:prstGeom prst="rect">
            <a:avLst/>
          </a:prstGeom>
        </p:spPr>
        <p:txBody>
          <a:bodyPr vert="horz" lIns="93302" tIns="46651" rIns="93302" bIns="4665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02" tIns="46651" rIns="93302" bIns="46651" rtlCol="0" anchor="b"/>
          <a:lstStyle>
            <a:lvl1pPr algn="r">
              <a:defRPr sz="1200"/>
            </a:lvl1pPr>
          </a:lstStyle>
          <a:p>
            <a:fld id="{155AB0FB-1FB2-48F9-B493-2E32D6ADAE44}" type="slidenum">
              <a:rPr lang="en-US" smtClean="0"/>
              <a:t>‹#›</a:t>
            </a:fld>
            <a:endParaRPr lang="en-US"/>
          </a:p>
        </p:txBody>
      </p:sp>
    </p:spTree>
    <p:extLst>
      <p:ext uri="{BB962C8B-B14F-4D97-AF65-F5344CB8AC3E}">
        <p14:creationId xmlns:p14="http://schemas.microsoft.com/office/powerpoint/2010/main" val="353187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5AB0FB-1FB2-48F9-B493-2E32D6ADAE44}" type="slidenum">
              <a:rPr lang="en-US" smtClean="0"/>
              <a:t>2</a:t>
            </a:fld>
            <a:endParaRPr lang="en-US"/>
          </a:p>
        </p:txBody>
      </p:sp>
    </p:spTree>
    <p:extLst>
      <p:ext uri="{BB962C8B-B14F-4D97-AF65-F5344CB8AC3E}">
        <p14:creationId xmlns:p14="http://schemas.microsoft.com/office/powerpoint/2010/main" val="3939975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5AB0FB-1FB2-48F9-B493-2E32D6ADAE44}" type="slidenum">
              <a:rPr lang="en-US" smtClean="0"/>
              <a:t>3</a:t>
            </a:fld>
            <a:endParaRPr lang="en-US"/>
          </a:p>
        </p:txBody>
      </p:sp>
    </p:spTree>
    <p:extLst>
      <p:ext uri="{BB962C8B-B14F-4D97-AF65-F5344CB8AC3E}">
        <p14:creationId xmlns:p14="http://schemas.microsoft.com/office/powerpoint/2010/main" val="105736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DD41-5403-4EA9-9C6A-FF12537FF01D}"/>
              </a:ext>
            </a:extLst>
          </p:cNvPr>
          <p:cNvSpPr>
            <a:spLocks noGrp="1"/>
          </p:cNvSpPr>
          <p:nvPr>
            <p:ph type="ctrTitle"/>
          </p:nvPr>
        </p:nvSpPr>
        <p:spPr>
          <a:xfrm>
            <a:off x="1524000" y="1122363"/>
            <a:ext cx="9144000" cy="2387600"/>
          </a:xfrm>
        </p:spPr>
        <p:txBody>
          <a:bodyPr anchor="b"/>
          <a:lstStyle>
            <a:lvl1pPr algn="ctr">
              <a:defRPr sz="6000">
                <a:latin typeface="Impact" panose="020B080603090205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ADFF0E9C-24BF-4709-A3FB-F191C848E8B1}"/>
              </a:ext>
            </a:extLst>
          </p:cNvPr>
          <p:cNvSpPr>
            <a:spLocks noGrp="1"/>
          </p:cNvSpPr>
          <p:nvPr>
            <p:ph type="subTitle" idx="1"/>
          </p:nvPr>
        </p:nvSpPr>
        <p:spPr>
          <a:xfrm>
            <a:off x="1524000" y="3879438"/>
            <a:ext cx="9144000" cy="1013760"/>
          </a:xfrm>
        </p:spPr>
        <p:txBody>
          <a:bodyPr/>
          <a:lstStyle>
            <a:lvl1pPr marL="0" indent="0" algn="ctr">
              <a:buNone/>
              <a:defRPr sz="2400" b="0" i="0">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40690DAB-ED6B-EF4F-A243-E953EF2FDF1C}"/>
              </a:ext>
            </a:extLst>
          </p:cNvPr>
          <p:cNvSpPr/>
          <p:nvPr userDrawn="1"/>
        </p:nvSpPr>
        <p:spPr>
          <a:xfrm>
            <a:off x="0" y="3709851"/>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06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14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35"/>
        <p:cNvGrpSpPr/>
        <p:nvPr/>
      </p:nvGrpSpPr>
      <p:grpSpPr>
        <a:xfrm>
          <a:off x="0" y="0"/>
          <a:ext cx="0" cy="0"/>
          <a:chOff x="0" y="0"/>
          <a:chExt cx="0" cy="0"/>
        </a:xfrm>
      </p:grpSpPr>
      <p:pic>
        <p:nvPicPr>
          <p:cNvPr id="36" name="Google Shape;36;p8"/>
          <p:cNvPicPr preferRelativeResize="0"/>
          <p:nvPr/>
        </p:nvPicPr>
        <p:blipFill rotWithShape="1">
          <a:blip r:embed="rId2">
            <a:alphaModFix/>
          </a:blip>
          <a:srcRect/>
          <a:stretch/>
        </p:blipFill>
        <p:spPr>
          <a:xfrm>
            <a:off x="-298173" y="236248"/>
            <a:ext cx="7115173" cy="6703551"/>
          </a:xfrm>
          <a:prstGeom prst="rect">
            <a:avLst/>
          </a:prstGeom>
          <a:noFill/>
          <a:ln>
            <a:noFill/>
          </a:ln>
        </p:spPr>
      </p:pic>
      <p:sp>
        <p:nvSpPr>
          <p:cNvPr id="38" name="Google Shape;38;p8"/>
          <p:cNvSpPr txBox="1">
            <a:spLocks noGrp="1"/>
          </p:cNvSpPr>
          <p:nvPr>
            <p:ph type="title"/>
          </p:nvPr>
        </p:nvSpPr>
        <p:spPr>
          <a:xfrm>
            <a:off x="3180080" y="-417443"/>
            <a:ext cx="8562136" cy="56179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521482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DD41-5403-4EA9-9C6A-FF12537FF01D}"/>
              </a:ext>
            </a:extLst>
          </p:cNvPr>
          <p:cNvSpPr>
            <a:spLocks noGrp="1"/>
          </p:cNvSpPr>
          <p:nvPr>
            <p:ph type="ctrTitle"/>
          </p:nvPr>
        </p:nvSpPr>
        <p:spPr>
          <a:xfrm>
            <a:off x="1524000" y="1122363"/>
            <a:ext cx="9144000" cy="2387600"/>
          </a:xfrm>
        </p:spPr>
        <p:txBody>
          <a:bodyPr anchor="b"/>
          <a:lstStyle>
            <a:lvl1pPr algn="ctr">
              <a:defRPr sz="6000">
                <a:latin typeface="Impact" panose="020B080603090205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ADFF0E9C-24BF-4709-A3FB-F191C848E8B1}"/>
              </a:ext>
            </a:extLst>
          </p:cNvPr>
          <p:cNvSpPr>
            <a:spLocks noGrp="1"/>
          </p:cNvSpPr>
          <p:nvPr>
            <p:ph type="subTitle" idx="1"/>
          </p:nvPr>
        </p:nvSpPr>
        <p:spPr>
          <a:xfrm>
            <a:off x="1524000" y="3879438"/>
            <a:ext cx="9144000" cy="1013760"/>
          </a:xfrm>
        </p:spPr>
        <p:txBody>
          <a:bodyPr/>
          <a:lstStyle>
            <a:lvl1pPr marL="0" indent="0" algn="ctr">
              <a:buNone/>
              <a:defRPr sz="2400" b="0" i="0">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40690DAB-ED6B-EF4F-A243-E953EF2FDF1C}"/>
              </a:ext>
            </a:extLst>
          </p:cNvPr>
          <p:cNvSpPr/>
          <p:nvPr userDrawn="1"/>
        </p:nvSpPr>
        <p:spPr>
          <a:xfrm>
            <a:off x="0" y="3709851"/>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6273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365125"/>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754857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8"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452164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0"/>
            <a:ext cx="12192000" cy="162838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
        <p:nvSpPr>
          <p:cNvPr id="8" name="Slide Number Placeholder 5">
            <a:extLst>
              <a:ext uri="{FF2B5EF4-FFF2-40B4-BE49-F238E27FC236}">
                <a16:creationId xmlns:a16="http://schemas.microsoft.com/office/drawing/2014/main" id="{C9EB1147-A57E-CB4D-AB91-EC7CA1B23305}"/>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srgbClr val="248351"/>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srgbClr val="248351"/>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B89192A4-A3EE-0C45-860C-CB0E7770AF98}"/>
              </a:ext>
            </a:extLst>
          </p:cNvPr>
          <p:cNvSpPr>
            <a:spLocks noGrp="1"/>
          </p:cNvSpPr>
          <p:nvPr>
            <p:ph type="sldNum" sz="quarter" idx="4"/>
          </p:nvPr>
        </p:nvSpPr>
        <p:spPr>
          <a:xfrm>
            <a:off x="11576958" y="0"/>
            <a:ext cx="615042" cy="502854"/>
          </a:xfrm>
          <a:prstGeom prst="rect">
            <a:avLst/>
          </a:prstGeom>
        </p:spPr>
        <p:txBody>
          <a:bodyPr vert="horz" lIns="91440" tIns="45720" rIns="91440" bIns="45720" rtlCol="0" anchor="ctr"/>
          <a:lstStyle>
            <a:lvl1pPr algn="r">
              <a:defRPr sz="1800" b="1">
                <a:solidFill>
                  <a:schemeClr val="bg1"/>
                </a:solidFill>
              </a:defRPr>
            </a:lvl1pPr>
          </a:lstStyle>
          <a:p>
            <a:fld id="{33A7F611-3129-4453-A445-1BB252DBA256}" type="slidenum">
              <a:rPr lang="en-US" smtClean="0"/>
              <a:pPr/>
              <a:t>‹#›</a:t>
            </a:fld>
            <a:endParaRPr lang="en-US"/>
          </a:p>
        </p:txBody>
      </p:sp>
    </p:spTree>
    <p:extLst>
      <p:ext uri="{BB962C8B-B14F-4D97-AF65-F5344CB8AC3E}">
        <p14:creationId xmlns:p14="http://schemas.microsoft.com/office/powerpoint/2010/main" val="3907321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1698287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6A69F3C-B6F0-5141-8B26-6607E432054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98173" y="250763"/>
            <a:ext cx="7115173" cy="6703551"/>
          </a:xfrm>
          <a:prstGeom prst="rect">
            <a:avLst/>
          </a:prstGeom>
        </p:spPr>
      </p:pic>
      <p:sp>
        <p:nvSpPr>
          <p:cNvPr id="9" name="Title 1">
            <a:extLst>
              <a:ext uri="{FF2B5EF4-FFF2-40B4-BE49-F238E27FC236}">
                <a16:creationId xmlns:a16="http://schemas.microsoft.com/office/drawing/2014/main" id="{0F8597EB-4EC4-2340-972C-E69B7E776321}"/>
              </a:ext>
            </a:extLst>
          </p:cNvPr>
          <p:cNvSpPr>
            <a:spLocks noGrp="1"/>
          </p:cNvSpPr>
          <p:nvPr>
            <p:ph type="title" hasCustomPrompt="1"/>
          </p:nvPr>
        </p:nvSpPr>
        <p:spPr>
          <a:xfrm>
            <a:off x="3107801" y="-417443"/>
            <a:ext cx="8634415" cy="5617979"/>
          </a:xfrm>
        </p:spPr>
        <p:txBody>
          <a:bodyPr>
            <a:normAutofit/>
          </a:bodyPr>
          <a:lstStyle/>
          <a:p>
            <a:r>
              <a:rPr lang="en-US" sz="11500">
                <a:solidFill>
                  <a:srgbClr val="468C5F"/>
                </a:solidFill>
                <a:cs typeface="Arial Narrow" panose="020B0604020202020204" pitchFamily="34" charset="0"/>
              </a:rPr>
              <a:t>Title </a:t>
            </a:r>
            <a:br>
              <a:rPr lang="en-US" sz="11500">
                <a:solidFill>
                  <a:srgbClr val="468C5F"/>
                </a:solidFill>
              </a:rPr>
            </a:br>
            <a:r>
              <a:rPr lang="en-US" sz="8000">
                <a:latin typeface="Arial Narrow" panose="020B0604020202020204" pitchFamily="34" charset="0"/>
                <a:cs typeface="Arial Narrow" panose="020B0604020202020204" pitchFamily="34" charset="0"/>
              </a:rPr>
              <a:t>Subtitle</a:t>
            </a:r>
            <a:endParaRPr lang="en-US" sz="1150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613525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0"/>
            <a:ext cx="12192000" cy="388982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p:txBody>
          <a:bodyPr/>
          <a:lstStyle>
            <a:lvl1pPr algn="ctr">
              <a:defRPr>
                <a:solidFill>
                  <a:schemeClr val="bg1"/>
                </a:solidFill>
              </a:defRPr>
            </a:lvl1pPr>
          </a:lstStyle>
          <a:p>
            <a:r>
              <a:rPr lang="en-US"/>
              <a:t>Team Slides</a:t>
            </a:r>
          </a:p>
        </p:txBody>
      </p:sp>
      <p:sp>
        <p:nvSpPr>
          <p:cNvPr id="6" name="Slide Number Placeholder 5">
            <a:extLst>
              <a:ext uri="{FF2B5EF4-FFF2-40B4-BE49-F238E27FC236}">
                <a16:creationId xmlns:a16="http://schemas.microsoft.com/office/drawing/2014/main" id="{C10521C6-8A04-E34F-8BA6-986964B5BC47}"/>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1223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0"/>
            <a:ext cx="12192000" cy="388982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p:txBody>
          <a:bodyPr/>
          <a:lstStyle>
            <a:lvl1pPr algn="ctr">
              <a:defRPr>
                <a:solidFill>
                  <a:schemeClr val="bg1"/>
                </a:solidFill>
              </a:defRPr>
            </a:lvl1pPr>
          </a:lstStyle>
          <a:p>
            <a:r>
              <a:rPr lang="en-US"/>
              <a:t>Team Slides</a:t>
            </a:r>
          </a:p>
        </p:txBody>
      </p:sp>
      <p:sp>
        <p:nvSpPr>
          <p:cNvPr id="8" name="Slide Number Placeholder 5">
            <a:extLst>
              <a:ext uri="{FF2B5EF4-FFF2-40B4-BE49-F238E27FC236}">
                <a16:creationId xmlns:a16="http://schemas.microsoft.com/office/drawing/2014/main" id="{61E407BA-4FEE-7948-AEE5-A23A6C5A7556}"/>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97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365125"/>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28916394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1"/>
            <a:ext cx="12192000" cy="2387600"/>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a:xfrm>
            <a:off x="838200" y="67732"/>
            <a:ext cx="10515600" cy="2235199"/>
          </a:xfrm>
        </p:spPr>
        <p:txBody>
          <a:bodyPr>
            <a:normAutofit/>
          </a:bodyPr>
          <a:lstStyle>
            <a:lvl1pPr>
              <a:defRPr sz="2800" b="1">
                <a:solidFill>
                  <a:schemeClr val="bg1"/>
                </a:solidFill>
                <a:latin typeface="Arial" panose="020B0604020202020204" pitchFamily="34" charset="0"/>
                <a:cs typeface="Arial" panose="020B0604020202020204" pitchFamily="34" charset="0"/>
              </a:defRPr>
            </a:lvl1pPr>
          </a:lstStyle>
          <a:p>
            <a:r>
              <a:rPr lang="en-US"/>
              <a:t>Reviewer Comments</a:t>
            </a:r>
          </a:p>
        </p:txBody>
      </p:sp>
      <p:sp>
        <p:nvSpPr>
          <p:cNvPr id="8" name="Text Placeholder 2">
            <a:extLst>
              <a:ext uri="{FF2B5EF4-FFF2-40B4-BE49-F238E27FC236}">
                <a16:creationId xmlns:a16="http://schemas.microsoft.com/office/drawing/2014/main" id="{3E68EB61-8CC4-4945-93DF-918060C90659}"/>
              </a:ext>
            </a:extLst>
          </p:cNvPr>
          <p:cNvSpPr>
            <a:spLocks noGrp="1"/>
          </p:cNvSpPr>
          <p:nvPr>
            <p:ph idx="1"/>
          </p:nvPr>
        </p:nvSpPr>
        <p:spPr>
          <a:xfrm>
            <a:off x="838200" y="2573867"/>
            <a:ext cx="10515600" cy="3603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9" name="Slide Number Placeholder 5">
            <a:extLst>
              <a:ext uri="{FF2B5EF4-FFF2-40B4-BE49-F238E27FC236}">
                <a16:creationId xmlns:a16="http://schemas.microsoft.com/office/drawing/2014/main" id="{53718322-7B21-7549-A7B7-C82DFAF652EA}"/>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8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1"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5787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BBE90C-F427-064D-99F8-D1E0E572F205}"/>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0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625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7536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preserve="1">
  <p:cSld name="1_Section Header">
    <p:spTree>
      <p:nvGrpSpPr>
        <p:cNvPr id="1" name="Shape 35"/>
        <p:cNvGrpSpPr/>
        <p:nvPr/>
      </p:nvGrpSpPr>
      <p:grpSpPr>
        <a:xfrm>
          <a:off x="0" y="0"/>
          <a:ext cx="0" cy="0"/>
          <a:chOff x="0" y="0"/>
          <a:chExt cx="0" cy="0"/>
        </a:xfrm>
      </p:grpSpPr>
      <p:pic>
        <p:nvPicPr>
          <p:cNvPr id="36" name="Google Shape;36;p8"/>
          <p:cNvPicPr preferRelativeResize="0"/>
          <p:nvPr/>
        </p:nvPicPr>
        <p:blipFill rotWithShape="1">
          <a:blip r:embed="rId2">
            <a:alphaModFix/>
          </a:blip>
          <a:srcRect/>
          <a:stretch/>
        </p:blipFill>
        <p:spPr>
          <a:xfrm>
            <a:off x="-298173" y="236248"/>
            <a:ext cx="7115173" cy="6703551"/>
          </a:xfrm>
          <a:prstGeom prst="rect">
            <a:avLst/>
          </a:prstGeom>
          <a:noFill/>
          <a:ln>
            <a:noFill/>
          </a:ln>
        </p:spPr>
      </p:pic>
      <p:sp>
        <p:nvSpPr>
          <p:cNvPr id="38" name="Google Shape;38;p8"/>
          <p:cNvSpPr txBox="1">
            <a:spLocks noGrp="1"/>
          </p:cNvSpPr>
          <p:nvPr>
            <p:ph type="title"/>
          </p:nvPr>
        </p:nvSpPr>
        <p:spPr>
          <a:xfrm>
            <a:off x="3180080" y="-417443"/>
            <a:ext cx="8562136" cy="56179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401626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8"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316609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838200" y="1690688"/>
            <a:ext cx="10515600"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0959790-2040-9246-9374-F4BBC179F31D}"/>
              </a:ext>
            </a:extLst>
          </p:cNvPr>
          <p:cNvSpPr/>
          <p:nvPr userDrawn="1"/>
        </p:nvSpPr>
        <p:spPr>
          <a:xfrm>
            <a:off x="0" y="365125"/>
            <a:ext cx="12192000" cy="1263264"/>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Title 1">
            <a:extLst>
              <a:ext uri="{FF2B5EF4-FFF2-40B4-BE49-F238E27FC236}">
                <a16:creationId xmlns:a16="http://schemas.microsoft.com/office/drawing/2014/main" id="{90FDDE12-F39E-F946-A163-7481E1A89D8B}"/>
              </a:ext>
            </a:extLst>
          </p:cNvPr>
          <p:cNvSpPr>
            <a:spLocks noGrp="1"/>
          </p:cNvSpPr>
          <p:nvPr>
            <p:ph type="title"/>
          </p:nvPr>
        </p:nvSpPr>
        <p:spPr>
          <a:xfrm>
            <a:off x="838200" y="365125"/>
            <a:ext cx="10515600" cy="1325563"/>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78031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8DE4C-9A38-4EEA-909F-F382D785AA88}"/>
              </a:ext>
            </a:extLst>
          </p:cNvPr>
          <p:cNvSpPr>
            <a:spLocks noGrp="1"/>
          </p:cNvSpPr>
          <p:nvPr>
            <p:ph idx="1"/>
          </p:nvPr>
        </p:nvSpPr>
        <p:spPr>
          <a:xfrm>
            <a:off x="1758462" y="949569"/>
            <a:ext cx="9595337" cy="52273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07FA707-6D1D-ED40-BCF0-F94D6B62E47F}"/>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EAE86-3005-46F6-86D2-007A2743A720}"/>
              </a:ext>
            </a:extLst>
          </p:cNvPr>
          <p:cNvSpPr>
            <a:spLocks noGrp="1"/>
          </p:cNvSpPr>
          <p:nvPr>
            <p:ph type="title"/>
          </p:nvPr>
        </p:nvSpPr>
        <p:spPr>
          <a:xfrm rot="16200000">
            <a:off x="-2718452" y="2766218"/>
            <a:ext cx="6584950" cy="1325563"/>
          </a:xfrm>
        </p:spPr>
        <p:txBody>
          <a:bodyPr/>
          <a:lstStyle>
            <a:lvl1pPr>
              <a:defRPr>
                <a:solidFill>
                  <a:schemeClr val="bg1"/>
                </a:solidFill>
              </a:defRPr>
            </a:lvl1pPr>
          </a:lstStyle>
          <a:p>
            <a:r>
              <a:rPr lang="en-US"/>
              <a:t>Click to edit Master title</a:t>
            </a:r>
          </a:p>
        </p:txBody>
      </p:sp>
    </p:spTree>
    <p:extLst>
      <p:ext uri="{BB962C8B-B14F-4D97-AF65-F5344CB8AC3E}">
        <p14:creationId xmlns:p14="http://schemas.microsoft.com/office/powerpoint/2010/main" val="281233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6A69F3C-B6F0-5141-8B26-6607E432054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98173" y="250763"/>
            <a:ext cx="7115173" cy="6703551"/>
          </a:xfrm>
          <a:prstGeom prst="rect">
            <a:avLst/>
          </a:prstGeom>
        </p:spPr>
      </p:pic>
      <p:sp>
        <p:nvSpPr>
          <p:cNvPr id="9" name="Title 1">
            <a:extLst>
              <a:ext uri="{FF2B5EF4-FFF2-40B4-BE49-F238E27FC236}">
                <a16:creationId xmlns:a16="http://schemas.microsoft.com/office/drawing/2014/main" id="{0F8597EB-4EC4-2340-972C-E69B7E776321}"/>
              </a:ext>
            </a:extLst>
          </p:cNvPr>
          <p:cNvSpPr>
            <a:spLocks noGrp="1"/>
          </p:cNvSpPr>
          <p:nvPr>
            <p:ph type="title" hasCustomPrompt="1"/>
          </p:nvPr>
        </p:nvSpPr>
        <p:spPr>
          <a:xfrm>
            <a:off x="3107801" y="-417443"/>
            <a:ext cx="8634415" cy="5617979"/>
          </a:xfrm>
        </p:spPr>
        <p:txBody>
          <a:bodyPr>
            <a:normAutofit/>
          </a:bodyPr>
          <a:lstStyle/>
          <a:p>
            <a:r>
              <a:rPr lang="en-US" sz="11500">
                <a:solidFill>
                  <a:srgbClr val="468C5F"/>
                </a:solidFill>
                <a:cs typeface="Arial Narrow" panose="020B0604020202020204" pitchFamily="34" charset="0"/>
              </a:rPr>
              <a:t>Title </a:t>
            </a:r>
            <a:br>
              <a:rPr lang="en-US" sz="11500">
                <a:solidFill>
                  <a:srgbClr val="468C5F"/>
                </a:solidFill>
              </a:rPr>
            </a:br>
            <a:r>
              <a:rPr lang="en-US" sz="8000">
                <a:latin typeface="Arial Narrow" panose="020B0604020202020204" pitchFamily="34" charset="0"/>
                <a:cs typeface="Arial Narrow" panose="020B0604020202020204" pitchFamily="34" charset="0"/>
              </a:rPr>
              <a:t>Subtitle</a:t>
            </a:r>
            <a:endParaRPr lang="en-US" sz="1150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05642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7297B48-F1F0-FD42-9EA6-2D76740064D3}"/>
              </a:ext>
            </a:extLst>
          </p:cNvPr>
          <p:cNvSpPr/>
          <p:nvPr userDrawn="1"/>
        </p:nvSpPr>
        <p:spPr>
          <a:xfrm>
            <a:off x="0" y="0"/>
            <a:ext cx="12192000" cy="3889829"/>
          </a:xfrm>
          <a:prstGeom prst="rect">
            <a:avLst/>
          </a:prstGeom>
          <a:solidFill>
            <a:srgbClr val="2483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74AF1D4-DABD-4CBE-8DC6-74620EBDBEEC}"/>
              </a:ext>
            </a:extLst>
          </p:cNvPr>
          <p:cNvSpPr>
            <a:spLocks noGrp="1"/>
          </p:cNvSpPr>
          <p:nvPr>
            <p:ph type="title" hasCustomPrompt="1"/>
          </p:nvPr>
        </p:nvSpPr>
        <p:spPr/>
        <p:txBody>
          <a:bodyPr/>
          <a:lstStyle>
            <a:lvl1pPr algn="ctr">
              <a:defRPr>
                <a:solidFill>
                  <a:schemeClr val="bg1"/>
                </a:solidFill>
              </a:defRPr>
            </a:lvl1pPr>
          </a:lstStyle>
          <a:p>
            <a:r>
              <a:rPr lang="en-US"/>
              <a:t>Team Slides</a:t>
            </a:r>
          </a:p>
        </p:txBody>
      </p:sp>
      <p:sp>
        <p:nvSpPr>
          <p:cNvPr id="4" name="Slide Number Placeholder 5">
            <a:extLst>
              <a:ext uri="{FF2B5EF4-FFF2-40B4-BE49-F238E27FC236}">
                <a16:creationId xmlns:a16="http://schemas.microsoft.com/office/drawing/2014/main" id="{1202C6EE-463E-5E49-B1C6-F39DD7BC0478}"/>
              </a:ext>
            </a:extLst>
          </p:cNvPr>
          <p:cNvSpPr>
            <a:spLocks noGrp="1"/>
          </p:cNvSpPr>
          <p:nvPr>
            <p:ph type="sldNum" sz="quarter" idx="4"/>
          </p:nvPr>
        </p:nvSpPr>
        <p:spPr>
          <a:xfrm>
            <a:off x="11576958" y="0"/>
            <a:ext cx="615042" cy="502854"/>
          </a:xfrm>
          <a:prstGeom prst="rect">
            <a:avLst/>
          </a:prstGeom>
        </p:spPr>
        <p:txBody>
          <a:bodyPr vert="horz" lIns="91440" tIns="45720" rIns="91440" bIns="45720" rtlCol="0" anchor="ctr"/>
          <a:lstStyle>
            <a:lvl1pPr algn="r">
              <a:defRPr sz="1800" b="1">
                <a:solidFill>
                  <a:schemeClr val="bg1"/>
                </a:solidFill>
              </a:defRPr>
            </a:lvl1pPr>
          </a:lstStyle>
          <a:p>
            <a:fld id="{33A7F611-3129-4453-A445-1BB252DBA256}" type="slidenum">
              <a:rPr lang="en-US" smtClean="0"/>
              <a:pPr/>
              <a:t>‹#›</a:t>
            </a:fld>
            <a:endParaRPr lang="en-US"/>
          </a:p>
        </p:txBody>
      </p:sp>
    </p:spTree>
    <p:extLst>
      <p:ext uri="{BB962C8B-B14F-4D97-AF65-F5344CB8AC3E}">
        <p14:creationId xmlns:p14="http://schemas.microsoft.com/office/powerpoint/2010/main" val="337063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BBE90C-F427-064D-99F8-D1E0E572F205}"/>
              </a:ext>
            </a:extLst>
          </p:cNvPr>
          <p:cNvSpPr/>
          <p:nvPr userDrawn="1"/>
        </p:nvSpPr>
        <p:spPr>
          <a:xfrm rot="16200000">
            <a:off x="-2810597" y="2810600"/>
            <a:ext cx="6857999" cy="1236802"/>
          </a:xfrm>
          <a:prstGeom prst="rect">
            <a:avLst/>
          </a:prstGeom>
          <a:solidFill>
            <a:srgbClr val="468C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300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41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6C8817-D404-45DF-80B7-B69876DF7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583668-DBE8-4DD2-AF0F-14121C8A7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A2EB6-7E76-44BC-AC74-A7E404469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EA3D7AA2-9891-411A-BC01-60460EB5E9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C47A98-1CC7-459C-9A8A-01E221686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7F611-3129-4453-A445-1BB252DBA256}" type="slidenum">
              <a:rPr lang="en-US" smtClean="0"/>
              <a:t>‹#›</a:t>
            </a:fld>
            <a:endParaRPr lang="en-US"/>
          </a:p>
        </p:txBody>
      </p:sp>
      <p:sp>
        <p:nvSpPr>
          <p:cNvPr id="8" name="Slide Number Placeholder 5">
            <a:extLst>
              <a:ext uri="{FF2B5EF4-FFF2-40B4-BE49-F238E27FC236}">
                <a16:creationId xmlns:a16="http://schemas.microsoft.com/office/drawing/2014/main" id="{087D7ED4-3C36-B347-986F-30290C3B4244}"/>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A7F611-3129-4453-A445-1BB252DBA256}" type="slidenum">
              <a:rPr lang="en-US" smtClean="0"/>
              <a:pPr/>
              <a:t>‹#›</a:t>
            </a:fld>
            <a:endParaRPr lang="en-US"/>
          </a:p>
        </p:txBody>
      </p:sp>
    </p:spTree>
    <p:extLst>
      <p:ext uri="{BB962C8B-B14F-4D97-AF65-F5344CB8AC3E}">
        <p14:creationId xmlns:p14="http://schemas.microsoft.com/office/powerpoint/2010/main" val="38840078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Narrow" panose="020B0604020202020204" pitchFamily="34" charset="0"/>
          <a:ea typeface="+mn-ea"/>
          <a:cs typeface="Arial Narrow"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arrow" panose="020B0604020202020204" pitchFamily="34" charset="0"/>
          <a:ea typeface="+mn-ea"/>
          <a:cs typeface="Arial Narrow"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arrow" panose="020B0604020202020204" pitchFamily="34" charset="0"/>
          <a:ea typeface="+mn-ea"/>
          <a:cs typeface="Arial Narrow"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6C8817-D404-45DF-80B7-B69876DF7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583668-DBE8-4DD2-AF0F-14121C8A7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A2EB6-7E76-44BC-AC74-A7E404469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EA3D7AA2-9891-411A-BC01-60460EB5E9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5C47A98-1CC7-459C-9A8A-01E221686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A7F611-3129-4453-A445-1BB252DBA25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5">
            <a:extLst>
              <a:ext uri="{FF2B5EF4-FFF2-40B4-BE49-F238E27FC236}">
                <a16:creationId xmlns:a16="http://schemas.microsoft.com/office/drawing/2014/main" id="{ECA3FAF7-22C5-1F46-B337-F750E6BC1D35}"/>
              </a:ext>
            </a:extLst>
          </p:cNvPr>
          <p:cNvSpPr txBox="1">
            <a:spLocks/>
          </p:cNvSpPr>
          <p:nvPr userDrawn="1"/>
        </p:nvSpPr>
        <p:spPr>
          <a:xfrm>
            <a:off x="11576958" y="0"/>
            <a:ext cx="615042" cy="502854"/>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3A7F611-3129-4453-A445-1BB252DBA256}" type="slidenum">
              <a:rPr lang="en-US" smtClean="0"/>
              <a:pPr/>
              <a:t>‹#›</a:t>
            </a:fld>
            <a:endParaRPr lang="en-US"/>
          </a:p>
        </p:txBody>
      </p:sp>
    </p:spTree>
    <p:extLst>
      <p:ext uri="{BB962C8B-B14F-4D97-AF65-F5344CB8AC3E}">
        <p14:creationId xmlns:p14="http://schemas.microsoft.com/office/powerpoint/2010/main" val="36268439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Narrow" panose="020B0604020202020204" pitchFamily="34" charset="0"/>
          <a:ea typeface="+mn-ea"/>
          <a:cs typeface="Arial Narrow"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Narrow" panose="020B0604020202020204" pitchFamily="34" charset="0"/>
          <a:ea typeface="+mn-ea"/>
          <a:cs typeface="Arial Narrow"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Narrow" panose="020B0604020202020204" pitchFamily="34" charset="0"/>
          <a:ea typeface="+mn-ea"/>
          <a:cs typeface="Arial Narrow"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Narrow" panose="020B0604020202020204" pitchFamily="34" charset="0"/>
          <a:ea typeface="+mn-ea"/>
          <a:cs typeface="Arial Narrow"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Ozhan.Gecgel@ttu.edu" TargetMode="External"/><Relationship Id="rId2" Type="http://schemas.openxmlformats.org/officeDocument/2006/relationships/hyperlink" Target="https://www.directives.doe.gov/directives-documents/400-series/0413.3-EGuide-04/@@images/fil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7397B-33E5-E548-AE6B-342F44BFE958}"/>
              </a:ext>
            </a:extLst>
          </p:cNvPr>
          <p:cNvSpPr>
            <a:spLocks noGrp="1"/>
          </p:cNvSpPr>
          <p:nvPr>
            <p:ph type="title"/>
          </p:nvPr>
        </p:nvSpPr>
        <p:spPr>
          <a:xfrm>
            <a:off x="838200" y="1312182"/>
            <a:ext cx="10515600" cy="1325563"/>
          </a:xfrm>
        </p:spPr>
        <p:txBody>
          <a:bodyPr/>
          <a:lstStyle/>
          <a:p>
            <a:r>
              <a:rPr lang="en-US" dirty="0"/>
              <a:t>Template for Annual Report / Site Visit</a:t>
            </a:r>
          </a:p>
        </p:txBody>
      </p:sp>
      <p:sp>
        <p:nvSpPr>
          <p:cNvPr id="3" name="Slide Number Placeholder 2">
            <a:extLst>
              <a:ext uri="{FF2B5EF4-FFF2-40B4-BE49-F238E27FC236}">
                <a16:creationId xmlns:a16="http://schemas.microsoft.com/office/drawing/2014/main" id="{722FACAE-9FF4-512D-6601-9C2C5FD1534C}"/>
              </a:ext>
            </a:extLst>
          </p:cNvPr>
          <p:cNvSpPr>
            <a:spLocks noGrp="1"/>
          </p:cNvSpPr>
          <p:nvPr>
            <p:ph type="sldNum" sz="quarter" idx="4"/>
          </p:nvPr>
        </p:nvSpPr>
        <p:spPr/>
        <p:txBody>
          <a:bodyPr/>
          <a:lstStyle/>
          <a:p>
            <a:fld id="{33A7F611-3129-4453-A445-1BB252DBA256}" type="slidenum">
              <a:rPr lang="en-US" smtClean="0"/>
              <a:pPr/>
              <a:t>1</a:t>
            </a:fld>
            <a:endParaRPr lang="en-US"/>
          </a:p>
        </p:txBody>
      </p:sp>
    </p:spTree>
    <p:extLst>
      <p:ext uri="{BB962C8B-B14F-4D97-AF65-F5344CB8AC3E}">
        <p14:creationId xmlns:p14="http://schemas.microsoft.com/office/powerpoint/2010/main" val="3968106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2">
            <a:extLst>
              <a:ext uri="{FF2B5EF4-FFF2-40B4-BE49-F238E27FC236}">
                <a16:creationId xmlns:a16="http://schemas.microsoft.com/office/drawing/2014/main" id="{03FA4603-4E0B-439F-D738-D2746722563C}"/>
              </a:ext>
            </a:extLst>
          </p:cNvPr>
          <p:cNvGraphicFramePr>
            <a:graphicFrameLocks noGrp="1"/>
          </p:cNvGraphicFramePr>
          <p:nvPr>
            <p:extLst>
              <p:ext uri="{D42A27DB-BD31-4B8C-83A1-F6EECF244321}">
                <p14:modId xmlns:p14="http://schemas.microsoft.com/office/powerpoint/2010/main" val="2591929258"/>
              </p:ext>
            </p:extLst>
          </p:nvPr>
        </p:nvGraphicFramePr>
        <p:xfrm>
          <a:off x="3379304" y="2373861"/>
          <a:ext cx="8760743" cy="3439511"/>
        </p:xfrm>
        <a:graphic>
          <a:graphicData uri="http://schemas.openxmlformats.org/drawingml/2006/table">
            <a:tbl>
              <a:tblPr firstRow="1" bandRow="1">
                <a:tableStyleId>{C083E6E3-FA7D-4D7B-A595-EF9225AFEA82}</a:tableStyleId>
              </a:tblPr>
              <a:tblGrid>
                <a:gridCol w="4190323">
                  <a:extLst>
                    <a:ext uri="{9D8B030D-6E8A-4147-A177-3AD203B41FA5}">
                      <a16:colId xmlns:a16="http://schemas.microsoft.com/office/drawing/2014/main" val="1693543880"/>
                    </a:ext>
                  </a:extLst>
                </a:gridCol>
                <a:gridCol w="4570420">
                  <a:extLst>
                    <a:ext uri="{9D8B030D-6E8A-4147-A177-3AD203B41FA5}">
                      <a16:colId xmlns:a16="http://schemas.microsoft.com/office/drawing/2014/main" val="3871724918"/>
                    </a:ext>
                  </a:extLst>
                </a:gridCol>
              </a:tblGrid>
              <a:tr h="1854551">
                <a:tc>
                  <a:txBody>
                    <a:bodyPr/>
                    <a:lstStyle/>
                    <a:p>
                      <a:r>
                        <a:rPr lang="en-US" sz="1400" b="0" i="0" dirty="0">
                          <a:latin typeface="Arial"/>
                          <a:cs typeface="Arial"/>
                        </a:rPr>
                        <a:t>Need: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project's role in support of the strategic plan; </a:t>
                      </a:r>
                    </a:p>
                    <a:p>
                      <a:endParaRPr lang="en-US" sz="1400" b="0" i="0" dirty="0">
                        <a:latin typeface="Arial"/>
                        <a:cs typeface="Aria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i="0" dirty="0">
                          <a:latin typeface="Arial"/>
                          <a:cs typeface="Arial"/>
                        </a:rPr>
                        <a:t>Approach:</a:t>
                      </a:r>
                    </a:p>
                    <a:p>
                      <a:r>
                        <a:rPr lang="en-US" sz="1400" b="0" i="0" dirty="0">
                          <a:latin typeface="Arial"/>
                          <a:cs typeface="Arial"/>
                        </a:rPr>
                        <a:t>A discussion of fundamental research, educational, institutional or technology advancement barriers and the methodologies used to address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Explain the relevance of your idea. What is innovative or unique about your project?</a:t>
                      </a:r>
                    </a:p>
                    <a:p>
                      <a:endParaRPr lang="en-US" sz="1400" b="0" i="0" dirty="0">
                        <a:latin typeface="Arial"/>
                        <a:cs typeface="Arial"/>
                      </a:endParaRPr>
                    </a:p>
                    <a:p>
                      <a:endParaRPr lang="en-US" sz="1400" b="0" i="0" dirty="0">
                        <a:latin typeface="Arial"/>
                        <a:cs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7126396"/>
                  </a:ext>
                </a:extLst>
              </a:tr>
              <a:tr h="1459066">
                <a:tc>
                  <a:txBody>
                    <a:bodyPr/>
                    <a:lstStyle/>
                    <a:p>
                      <a:r>
                        <a:rPr lang="en-US" sz="1400" b="0" i="0" dirty="0">
                          <a:latin typeface="Arial"/>
                          <a:cs typeface="Arial"/>
                        </a:rPr>
                        <a:t>Benefit: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tx1"/>
                          </a:solidFill>
                          <a:latin typeface="Arial"/>
                          <a:ea typeface="+mn-ea"/>
                          <a:cs typeface="Arial"/>
                        </a:rPr>
                        <a:t>What are the benefits gained by using your concept?</a:t>
                      </a:r>
                    </a:p>
                    <a:p>
                      <a:endParaRPr lang="en-US" sz="1400" b="0" i="0" dirty="0">
                        <a:latin typeface="Arial"/>
                        <a:cs typeface="Aria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400" b="0" i="0" dirty="0">
                          <a:latin typeface="Arial"/>
                          <a:cs typeface="Arial"/>
                        </a:rPr>
                        <a:t>Competition:</a:t>
                      </a:r>
                    </a:p>
                    <a:p>
                      <a:r>
                        <a:rPr lang="en-US" sz="1400" b="0" i="0" dirty="0">
                          <a:latin typeface="Arial"/>
                          <a:cs typeface="Arial"/>
                        </a:rPr>
                        <a:t>How does your project stand out compared to other similar technologies?</a:t>
                      </a:r>
                    </a:p>
                    <a:p>
                      <a:r>
                        <a:rPr lang="en-US" sz="1400" b="0" i="0" dirty="0">
                          <a:latin typeface="Arial"/>
                          <a:cs typeface="Arial"/>
                        </a:rPr>
                        <a:t>Are there risk factors involved? Does your project take them into account?</a:t>
                      </a:r>
                    </a:p>
                    <a:p>
                      <a:endParaRPr lang="en-US" sz="1400" b="0" i="0" dirty="0">
                        <a:latin typeface="Arial"/>
                        <a:cs typeface="Arial"/>
                      </a:endParaRPr>
                    </a:p>
                    <a:p>
                      <a:endParaRPr lang="en-US" sz="1400" b="0" i="0" dirty="0">
                        <a:latin typeface="Arial"/>
                        <a:cs typeface="Aria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88588992"/>
                  </a:ext>
                </a:extLst>
              </a:tr>
            </a:tbl>
          </a:graphicData>
        </a:graphic>
      </p:graphicFrame>
      <p:sp>
        <p:nvSpPr>
          <p:cNvPr id="1024" name="Text Box 9">
            <a:extLst>
              <a:ext uri="{FF2B5EF4-FFF2-40B4-BE49-F238E27FC236}">
                <a16:creationId xmlns:a16="http://schemas.microsoft.com/office/drawing/2014/main" id="{0B7AFF62-6CBA-8366-903B-60A489193118}"/>
              </a:ext>
            </a:extLst>
          </p:cNvPr>
          <p:cNvSpPr txBox="1"/>
          <p:nvPr/>
        </p:nvSpPr>
        <p:spPr>
          <a:xfrm>
            <a:off x="3376831" y="1698619"/>
            <a:ext cx="8745319" cy="64915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400" b="1" dirty="0">
                <a:latin typeface="Arial"/>
                <a:cs typeface="Arial"/>
              </a:rPr>
              <a:t>Objective: </a:t>
            </a:r>
            <a:r>
              <a:rPr lang="en-US" sz="1400" dirty="0">
                <a:effectLst/>
                <a:latin typeface="Arial" panose="020B0604020202020204" pitchFamily="34" charset="0"/>
                <a:ea typeface="Times New Roman" panose="02020603050405020304" pitchFamily="18" charset="0"/>
                <a:cs typeface="Arial" panose="020B0604020202020204" pitchFamily="34" charset="0"/>
              </a:rPr>
              <a:t>A statement of the project goals.</a:t>
            </a:r>
            <a:endParaRPr lang="en-US" sz="1400" b="1"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377AF03D-69A0-D87F-C9B0-3061CEA2218D}"/>
              </a:ext>
            </a:extLst>
          </p:cNvPr>
          <p:cNvSpPr>
            <a:spLocks noGrp="1"/>
          </p:cNvSpPr>
          <p:nvPr>
            <p:ph type="title"/>
          </p:nvPr>
        </p:nvSpPr>
        <p:spPr>
          <a:xfrm>
            <a:off x="838200" y="365125"/>
            <a:ext cx="11703756" cy="1325563"/>
          </a:xfrm>
        </p:spPr>
        <p:txBody>
          <a:bodyPr>
            <a:normAutofit/>
          </a:bodyPr>
          <a:lstStyle/>
          <a:p>
            <a:r>
              <a:rPr lang="en-US" sz="4400" u="sng" dirty="0" err="1"/>
              <a:t>FUP#.Task</a:t>
            </a:r>
            <a:r>
              <a:rPr lang="en-US" sz="4400" u="sng" dirty="0"/>
              <a:t># </a:t>
            </a:r>
            <a:r>
              <a:rPr lang="en-US" dirty="0"/>
              <a:t>: Task Name</a:t>
            </a:r>
            <a:endParaRPr lang="en-US" u="sng" dirty="0"/>
          </a:p>
        </p:txBody>
      </p:sp>
      <p:sp>
        <p:nvSpPr>
          <p:cNvPr id="4" name="Text Box 9">
            <a:extLst>
              <a:ext uri="{FF2B5EF4-FFF2-40B4-BE49-F238E27FC236}">
                <a16:creationId xmlns:a16="http://schemas.microsoft.com/office/drawing/2014/main" id="{AFBFC52B-AA7C-0DF7-EE7E-CB8293954CAC}"/>
              </a:ext>
            </a:extLst>
          </p:cNvPr>
          <p:cNvSpPr txBox="1"/>
          <p:nvPr/>
        </p:nvSpPr>
        <p:spPr>
          <a:xfrm>
            <a:off x="222762" y="1772191"/>
            <a:ext cx="2749302" cy="353530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pPr>
            <a:r>
              <a:rPr lang="en-US" sz="1400" b="1" dirty="0">
                <a:latin typeface="Arial"/>
                <a:cs typeface="Arial"/>
              </a:rPr>
              <a:t>PI’s</a:t>
            </a: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endParaRPr lang="en-US" sz="1400" b="1" dirty="0">
              <a:latin typeface="Arial"/>
              <a:cs typeface="Arial"/>
            </a:endParaRPr>
          </a:p>
          <a:p>
            <a:pPr>
              <a:lnSpc>
                <a:spcPct val="115000"/>
              </a:lnSpc>
            </a:pPr>
            <a:r>
              <a:rPr lang="en-US" sz="1400" b="1" dirty="0">
                <a:latin typeface="Arial"/>
                <a:cs typeface="Arial"/>
              </a:rPr>
              <a:t>Team Members </a:t>
            </a:r>
          </a:p>
          <a:p>
            <a:pPr>
              <a:lnSpc>
                <a:spcPct val="115000"/>
              </a:lnSpc>
            </a:pPr>
            <a:r>
              <a:rPr lang="en-US" sz="1100" dirty="0">
                <a:solidFill>
                  <a:schemeClr val="bg1">
                    <a:lumMod val="50000"/>
                  </a:schemeClr>
                </a:solidFill>
                <a:latin typeface="Arial"/>
                <a:cs typeface="Arial"/>
              </a:rPr>
              <a:t>Include students, postdocs</a:t>
            </a:r>
          </a:p>
          <a:p>
            <a:pPr>
              <a:lnSpc>
                <a:spcPct val="115000"/>
              </a:lnSpc>
            </a:pPr>
            <a:r>
              <a:rPr lang="en-US" sz="1100" dirty="0">
                <a:solidFill>
                  <a:schemeClr val="bg1">
                    <a:lumMod val="50000"/>
                  </a:schemeClr>
                </a:solidFill>
                <a:latin typeface="Arial"/>
                <a:cs typeface="Arial"/>
              </a:rPr>
              <a:t>If no member don’t have a picture please use, the following image, please do not expand or reduce the picture size. Include green border and circle shape (copy format of the example provided, crop image if needed</a:t>
            </a:r>
            <a:r>
              <a:rPr lang="en-US" sz="1400" dirty="0">
                <a:solidFill>
                  <a:schemeClr val="bg1">
                    <a:lumMod val="50000"/>
                  </a:schemeClr>
                </a:solidFill>
                <a:latin typeface="Arial"/>
                <a:cs typeface="Arial"/>
              </a:rPr>
              <a:t>)</a:t>
            </a:r>
          </a:p>
          <a:p>
            <a:pPr>
              <a:lnSpc>
                <a:spcPct val="115000"/>
              </a:lnSpc>
            </a:pPr>
            <a:endParaRPr lang="en-US" sz="1600" b="1" dirty="0">
              <a:latin typeface="Arial"/>
              <a:cs typeface="Arial"/>
            </a:endParaRPr>
          </a:p>
          <a:p>
            <a:pPr>
              <a:lnSpc>
                <a:spcPct val="115000"/>
              </a:lnSpc>
            </a:pPr>
            <a:endParaRPr lang="en-US" sz="1600" b="1" dirty="0">
              <a:latin typeface="Arial"/>
              <a:cs typeface="Arial"/>
            </a:endParaRPr>
          </a:p>
          <a:p>
            <a:pPr>
              <a:lnSpc>
                <a:spcPct val="115000"/>
              </a:lnSpc>
            </a:pPr>
            <a:endParaRPr lang="en-US" sz="1400" b="1" dirty="0">
              <a:latin typeface="Arial"/>
              <a:cs typeface="Arial"/>
            </a:endParaRPr>
          </a:p>
        </p:txBody>
      </p:sp>
      <p:pic>
        <p:nvPicPr>
          <p:cNvPr id="2" name="Google Shape;425;g22d2e966206_2_1134" descr="Text&#10;&#10;Description automatically generated with medium confidence">
            <a:extLst>
              <a:ext uri="{FF2B5EF4-FFF2-40B4-BE49-F238E27FC236}">
                <a16:creationId xmlns:a16="http://schemas.microsoft.com/office/drawing/2014/main" id="{B093950E-FFC6-7967-4CBA-EB3D74A573BF}"/>
              </a:ext>
            </a:extLst>
          </p:cNvPr>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4012496" y="6380486"/>
            <a:ext cx="461905" cy="461905"/>
          </a:xfrm>
          <a:prstGeom prst="rect">
            <a:avLst/>
          </a:prstGeom>
          <a:noFill/>
          <a:ln>
            <a:noFill/>
          </a:ln>
        </p:spPr>
      </p:pic>
      <p:sp>
        <p:nvSpPr>
          <p:cNvPr id="3" name="Google Shape;426;g22d2e966206_2_1134">
            <a:extLst>
              <a:ext uri="{FF2B5EF4-FFF2-40B4-BE49-F238E27FC236}">
                <a16:creationId xmlns:a16="http://schemas.microsoft.com/office/drawing/2014/main" id="{DF4C1927-DAC0-D19A-171A-18608432FE0D}"/>
              </a:ext>
            </a:extLst>
          </p:cNvPr>
          <p:cNvSpPr txBox="1"/>
          <p:nvPr/>
        </p:nvSpPr>
        <p:spPr>
          <a:xfrm>
            <a:off x="10101994" y="6442539"/>
            <a:ext cx="969000" cy="338514"/>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T#, T#, 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7" name="Google Shape;427;g22d2e966206_2_1134">
            <a:extLst>
              <a:ext uri="{FF2B5EF4-FFF2-40B4-BE49-F238E27FC236}">
                <a16:creationId xmlns:a16="http://schemas.microsoft.com/office/drawing/2014/main" id="{68DA569A-C527-8DB2-1955-80D10A5B7B8F}"/>
              </a:ext>
            </a:extLst>
          </p:cNvPr>
          <p:cNvSpPr/>
          <p:nvPr/>
        </p:nvSpPr>
        <p:spPr>
          <a:xfrm>
            <a:off x="11270892" y="6494641"/>
            <a:ext cx="767400" cy="314700"/>
          </a:xfrm>
          <a:prstGeom prst="rect">
            <a:avLst/>
          </a:prstGeom>
          <a:noFill/>
          <a:ln w="38100" cap="flat" cmpd="sng">
            <a:solidFill>
              <a:srgbClr val="4A9DA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8" name="Google Shape;428;g22d2e966206_2_1134">
            <a:extLst>
              <a:ext uri="{FF2B5EF4-FFF2-40B4-BE49-F238E27FC236}">
                <a16:creationId xmlns:a16="http://schemas.microsoft.com/office/drawing/2014/main" id="{04EF3D48-3416-FE6B-72B3-FC1F25477281}"/>
              </a:ext>
            </a:extLst>
          </p:cNvPr>
          <p:cNvSpPr/>
          <p:nvPr/>
        </p:nvSpPr>
        <p:spPr>
          <a:xfrm>
            <a:off x="11271441" y="6492875"/>
            <a:ext cx="391200" cy="303300"/>
          </a:xfrm>
          <a:prstGeom prst="rect">
            <a:avLst/>
          </a:prstGeom>
          <a:solidFill>
            <a:srgbClr val="4A9DA7"/>
          </a:solidFill>
          <a:ln w="12700" cap="flat" cmpd="sng">
            <a:solidFill>
              <a:srgbClr val="4A9DA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10" name="Google Shape;429;g22d2e966206_2_1134">
            <a:extLst>
              <a:ext uri="{FF2B5EF4-FFF2-40B4-BE49-F238E27FC236}">
                <a16:creationId xmlns:a16="http://schemas.microsoft.com/office/drawing/2014/main" id="{511F60FD-3622-C95A-7983-0C51705DF8E8}"/>
              </a:ext>
            </a:extLst>
          </p:cNvPr>
          <p:cNvSpPr txBox="1"/>
          <p:nvPr/>
        </p:nvSpPr>
        <p:spPr>
          <a:xfrm>
            <a:off x="6246379" y="6057986"/>
            <a:ext cx="528689"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TRL</a:t>
            </a:r>
            <a:endParaRPr kumimoji="0" sz="14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1" name="Google Shape;430;g22d2e966206_2_1134">
            <a:extLst>
              <a:ext uri="{FF2B5EF4-FFF2-40B4-BE49-F238E27FC236}">
                <a16:creationId xmlns:a16="http://schemas.microsoft.com/office/drawing/2014/main" id="{02FBE8A6-7E48-9D96-D2E5-4FBDE7758529}"/>
              </a:ext>
            </a:extLst>
          </p:cNvPr>
          <p:cNvSpPr txBox="1"/>
          <p:nvPr/>
        </p:nvSpPr>
        <p:spPr>
          <a:xfrm>
            <a:off x="8819302" y="6083024"/>
            <a:ext cx="1208400" cy="300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Institutions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2" name="Google Shape;431;g22d2e966206_2_1134">
            <a:extLst>
              <a:ext uri="{FF2B5EF4-FFF2-40B4-BE49-F238E27FC236}">
                <a16:creationId xmlns:a16="http://schemas.microsoft.com/office/drawing/2014/main" id="{C98F1855-A69F-E91C-C746-1D698C03A879}"/>
              </a:ext>
            </a:extLst>
          </p:cNvPr>
          <p:cNvSpPr txBox="1"/>
          <p:nvPr/>
        </p:nvSpPr>
        <p:spPr>
          <a:xfrm>
            <a:off x="10101994" y="6083025"/>
            <a:ext cx="969000" cy="300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Thrusts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3" name="Google Shape;432;g22d2e966206_2_1134">
            <a:extLst>
              <a:ext uri="{FF2B5EF4-FFF2-40B4-BE49-F238E27FC236}">
                <a16:creationId xmlns:a16="http://schemas.microsoft.com/office/drawing/2014/main" id="{3C8E74B0-65F3-66D9-3A66-A0EA40AA94D4}"/>
              </a:ext>
            </a:extLst>
          </p:cNvPr>
          <p:cNvSpPr txBox="1"/>
          <p:nvPr/>
        </p:nvSpPr>
        <p:spPr>
          <a:xfrm>
            <a:off x="11153267" y="5872491"/>
            <a:ext cx="969000" cy="5331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Testbed</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Progress</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4" name="Google Shape;433;g22d2e966206_2_1134">
            <a:extLst>
              <a:ext uri="{FF2B5EF4-FFF2-40B4-BE49-F238E27FC236}">
                <a16:creationId xmlns:a16="http://schemas.microsoft.com/office/drawing/2014/main" id="{AC5D5270-465D-A7B2-6422-4DE8B79DD715}"/>
              </a:ext>
            </a:extLst>
          </p:cNvPr>
          <p:cNvSpPr txBox="1"/>
          <p:nvPr/>
        </p:nvSpPr>
        <p:spPr>
          <a:xfrm>
            <a:off x="7647155" y="6079986"/>
            <a:ext cx="470400"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GS</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5" name="Google Shape;434;g22d2e966206_2_1134">
            <a:extLst>
              <a:ext uri="{FF2B5EF4-FFF2-40B4-BE49-F238E27FC236}">
                <a16:creationId xmlns:a16="http://schemas.microsoft.com/office/drawing/2014/main" id="{87B16A81-E59B-2F18-1100-4198B46105B9}"/>
              </a:ext>
            </a:extLst>
          </p:cNvPr>
          <p:cNvSpPr txBox="1"/>
          <p:nvPr/>
        </p:nvSpPr>
        <p:spPr>
          <a:xfrm>
            <a:off x="7088425" y="6079985"/>
            <a:ext cx="470400"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a:ln>
                  <a:noFill/>
                </a:ln>
                <a:solidFill>
                  <a:srgbClr val="000000"/>
                </a:solidFill>
                <a:effectLst/>
                <a:uLnTx/>
                <a:uFillTx/>
                <a:latin typeface="Arial"/>
                <a:ea typeface="Arial"/>
                <a:cs typeface="Arial"/>
                <a:sym typeface="Arial"/>
              </a:rPr>
              <a:t>UG</a:t>
            </a:r>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16" name="Google Shape;435;g22d2e966206_2_1134">
            <a:extLst>
              <a:ext uri="{FF2B5EF4-FFF2-40B4-BE49-F238E27FC236}">
                <a16:creationId xmlns:a16="http://schemas.microsoft.com/office/drawing/2014/main" id="{031693B6-F116-D68C-1D94-00D79D003BA1}"/>
              </a:ext>
            </a:extLst>
          </p:cNvPr>
          <p:cNvSpPr txBox="1"/>
          <p:nvPr/>
        </p:nvSpPr>
        <p:spPr>
          <a:xfrm>
            <a:off x="7708887" y="6428795"/>
            <a:ext cx="585300" cy="3387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17" name="Google Shape;436;g22d2e966206_2_1134">
            <a:extLst>
              <a:ext uri="{FF2B5EF4-FFF2-40B4-BE49-F238E27FC236}">
                <a16:creationId xmlns:a16="http://schemas.microsoft.com/office/drawing/2014/main" id="{94007EFF-109F-A847-BC9B-7F706CA36550}"/>
              </a:ext>
            </a:extLst>
          </p:cNvPr>
          <p:cNvSpPr txBox="1"/>
          <p:nvPr/>
        </p:nvSpPr>
        <p:spPr>
          <a:xfrm>
            <a:off x="7141456" y="6431379"/>
            <a:ext cx="391200" cy="3387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18" name="Google Shape;449;g22d2e966206_2_1134">
            <a:extLst>
              <a:ext uri="{FF2B5EF4-FFF2-40B4-BE49-F238E27FC236}">
                <a16:creationId xmlns:a16="http://schemas.microsoft.com/office/drawing/2014/main" id="{480B27C5-B959-A136-A4C3-C8DB03E25F57}"/>
              </a:ext>
            </a:extLst>
          </p:cNvPr>
          <p:cNvSpPr txBox="1"/>
          <p:nvPr/>
        </p:nvSpPr>
        <p:spPr>
          <a:xfrm>
            <a:off x="8180555" y="6079986"/>
            <a:ext cx="470400" cy="295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Arial"/>
                <a:ea typeface="Arial"/>
                <a:cs typeface="Arial"/>
                <a:sym typeface="Arial"/>
              </a:rPr>
              <a:t>PD</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9" name="Google Shape;450;g22d2e966206_2_1134">
            <a:extLst>
              <a:ext uri="{FF2B5EF4-FFF2-40B4-BE49-F238E27FC236}">
                <a16:creationId xmlns:a16="http://schemas.microsoft.com/office/drawing/2014/main" id="{689744E7-8D67-3B8E-C841-F8EE0314109E}"/>
              </a:ext>
            </a:extLst>
          </p:cNvPr>
          <p:cNvSpPr txBox="1"/>
          <p:nvPr/>
        </p:nvSpPr>
        <p:spPr>
          <a:xfrm>
            <a:off x="8187649" y="6442446"/>
            <a:ext cx="470400" cy="33870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n-US" sz="1600" b="0" i="0" u="none" strike="noStrike" kern="0" cap="none" spc="0" normalizeH="0" baseline="0" noProof="0" dirty="0">
                <a:ln>
                  <a:noFill/>
                </a:ln>
                <a:solidFill>
                  <a:srgbClr val="000000"/>
                </a:solidFill>
                <a:effectLst/>
                <a:uLnTx/>
                <a:uFillTx/>
                <a:latin typeface="Arial Narrow"/>
                <a:ea typeface="Arial Narrow"/>
                <a:cs typeface="Arial Narrow"/>
                <a:sym typeface="Arial Narrow"/>
              </a:rPr>
              <a:t>#</a:t>
            </a:r>
            <a:endParaRPr kumimoji="0" sz="1400" b="0" i="0" u="none" strike="noStrike" kern="0" cap="none" spc="0" normalizeH="0" baseline="0" noProof="0" dirty="0">
              <a:ln>
                <a:noFill/>
              </a:ln>
              <a:solidFill>
                <a:srgbClr val="000000"/>
              </a:solidFill>
              <a:effectLst/>
              <a:uLnTx/>
              <a:uFillTx/>
              <a:latin typeface="Arial Narrow"/>
              <a:ea typeface="Arial Narrow"/>
              <a:cs typeface="Arial Narrow"/>
              <a:sym typeface="Arial Narrow"/>
            </a:endParaRPr>
          </a:p>
        </p:txBody>
      </p:sp>
      <p:sp>
        <p:nvSpPr>
          <p:cNvPr id="20" name="TextBox 19">
            <a:extLst>
              <a:ext uri="{FF2B5EF4-FFF2-40B4-BE49-F238E27FC236}">
                <a16:creationId xmlns:a16="http://schemas.microsoft.com/office/drawing/2014/main" id="{6D1099E1-118E-2C0A-89AF-F24090770B9B}"/>
              </a:ext>
            </a:extLst>
          </p:cNvPr>
          <p:cNvSpPr txBox="1"/>
          <p:nvPr/>
        </p:nvSpPr>
        <p:spPr>
          <a:xfrm>
            <a:off x="6327072" y="6364184"/>
            <a:ext cx="528689" cy="338554"/>
          </a:xfrm>
          <a:prstGeom prst="rect">
            <a:avLst/>
          </a:prstGeom>
          <a:noFill/>
        </p:spPr>
        <p:txBody>
          <a:bodyPr wrap="square">
            <a:spAutoFit/>
          </a:bodyPr>
          <a:lstStyle/>
          <a:p>
            <a:r>
              <a:rPr kumimoji="0" lang="en-US" sz="1600" b="0" i="0" u="none" strike="noStrike" kern="0" cap="none" spc="0" normalizeH="0" baseline="0" noProof="0" dirty="0">
                <a:ln>
                  <a:noFill/>
                </a:ln>
                <a:solidFill>
                  <a:srgbClr val="000000"/>
                </a:solidFill>
                <a:effectLst/>
                <a:uLnTx/>
                <a:uFillTx/>
                <a:latin typeface="Arial"/>
                <a:ea typeface="Arial"/>
                <a:cs typeface="Arial"/>
                <a:sym typeface="Arial"/>
              </a:rPr>
              <a:t>1-9</a:t>
            </a:r>
            <a:endParaRPr lang="en-US" sz="1600" dirty="0"/>
          </a:p>
        </p:txBody>
      </p:sp>
      <p:pic>
        <p:nvPicPr>
          <p:cNvPr id="21" name="Google Shape;924;g22dadda71c7_1_530" descr="A red and white logo&#10;&#10;Description automatically generated with low confidence">
            <a:extLst>
              <a:ext uri="{FF2B5EF4-FFF2-40B4-BE49-F238E27FC236}">
                <a16:creationId xmlns:a16="http://schemas.microsoft.com/office/drawing/2014/main" id="{C46A7B3E-0A73-3B55-2D5C-DB1DFCC19169}"/>
              </a:ext>
            </a:extLst>
          </p:cNvPr>
          <p:cNvPicPr preferRelativeResize="0"/>
          <p:nvPr/>
        </p:nvPicPr>
        <p:blipFill rotWithShape="1">
          <a:blip r:embed="rId4" cstate="hqprint">
            <a:alphaModFix/>
            <a:extLst>
              <a:ext uri="{28A0092B-C50C-407E-A947-70E740481C1C}">
                <a14:useLocalDpi xmlns:a14="http://schemas.microsoft.com/office/drawing/2010/main"/>
              </a:ext>
            </a:extLst>
          </a:blip>
          <a:srcRect/>
          <a:stretch/>
        </p:blipFill>
        <p:spPr>
          <a:xfrm>
            <a:off x="4590749" y="6396653"/>
            <a:ext cx="391153" cy="429570"/>
          </a:xfrm>
          <a:prstGeom prst="rect">
            <a:avLst/>
          </a:prstGeom>
          <a:noFill/>
          <a:ln>
            <a:noFill/>
          </a:ln>
        </p:spPr>
      </p:pic>
      <p:pic>
        <p:nvPicPr>
          <p:cNvPr id="22" name="Google Shape;975;g21853fe5ec0_0_111" descr="Logo&#10;&#10;Description automatically generated">
            <a:extLst>
              <a:ext uri="{FF2B5EF4-FFF2-40B4-BE49-F238E27FC236}">
                <a16:creationId xmlns:a16="http://schemas.microsoft.com/office/drawing/2014/main" id="{C4750CBF-F801-73AD-CA7A-70061033085F}"/>
              </a:ext>
            </a:extLst>
          </p:cNvPr>
          <p:cNvPicPr preferRelativeResize="0"/>
          <p:nvPr/>
        </p:nvPicPr>
        <p:blipFill rotWithShape="1">
          <a:blip r:embed="rId5" cstate="hqprint">
            <a:alphaModFix/>
            <a:extLst>
              <a:ext uri="{28A0092B-C50C-407E-A947-70E740481C1C}">
                <a14:useLocalDpi xmlns:a14="http://schemas.microsoft.com/office/drawing/2010/main"/>
              </a:ext>
            </a:extLst>
          </a:blip>
          <a:srcRect/>
          <a:stretch/>
        </p:blipFill>
        <p:spPr>
          <a:xfrm>
            <a:off x="2943073" y="6520111"/>
            <a:ext cx="345071" cy="199243"/>
          </a:xfrm>
          <a:prstGeom prst="rect">
            <a:avLst/>
          </a:prstGeom>
          <a:noFill/>
          <a:ln>
            <a:noFill/>
          </a:ln>
        </p:spPr>
      </p:pic>
      <p:pic>
        <p:nvPicPr>
          <p:cNvPr id="23" name="Google Shape;977;g21853fe5ec0_0_111" descr="A picture containing text, sign&#10;&#10;Description automatically generated">
            <a:extLst>
              <a:ext uri="{FF2B5EF4-FFF2-40B4-BE49-F238E27FC236}">
                <a16:creationId xmlns:a16="http://schemas.microsoft.com/office/drawing/2014/main" id="{06641218-81EB-E3B4-11A7-9BCB8872AD0B}"/>
              </a:ext>
            </a:extLst>
          </p:cNvPr>
          <p:cNvPicPr preferRelativeResize="0"/>
          <p:nvPr/>
        </p:nvPicPr>
        <p:blipFill rotWithShape="1">
          <a:blip r:embed="rId6">
            <a:alphaModFix/>
            <a:extLst>
              <a:ext uri="{28A0092B-C50C-407E-A947-70E740481C1C}">
                <a14:useLocalDpi xmlns:a14="http://schemas.microsoft.com/office/drawing/2010/main"/>
              </a:ext>
            </a:extLst>
          </a:blip>
          <a:srcRect/>
          <a:stretch/>
        </p:blipFill>
        <p:spPr>
          <a:xfrm>
            <a:off x="3415223" y="6575191"/>
            <a:ext cx="498293" cy="199242"/>
          </a:xfrm>
          <a:prstGeom prst="rect">
            <a:avLst/>
          </a:prstGeom>
          <a:noFill/>
          <a:ln>
            <a:noFill/>
          </a:ln>
        </p:spPr>
      </p:pic>
      <p:pic>
        <p:nvPicPr>
          <p:cNvPr id="1026" name="Picture 2" descr="MIT Logo and symbol, meaning, history, PNG, brand">
            <a:extLst>
              <a:ext uri="{FF2B5EF4-FFF2-40B4-BE49-F238E27FC236}">
                <a16:creationId xmlns:a16="http://schemas.microsoft.com/office/drawing/2014/main" id="{5C64C90E-9FEC-5478-EEF2-BC7A0AFC2C5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6712" r="56560" b="30923"/>
          <a:stretch/>
        </p:blipFill>
        <p:spPr bwMode="auto">
          <a:xfrm>
            <a:off x="5034312" y="6434273"/>
            <a:ext cx="565654" cy="310294"/>
          </a:xfrm>
          <a:prstGeom prst="rect">
            <a:avLst/>
          </a:prstGeom>
          <a:noFill/>
          <a:extLst>
            <a:ext uri="{909E8E84-426E-40DD-AFC4-6F175D3DCCD1}">
              <a14:hiddenFill xmlns:a14="http://schemas.microsoft.com/office/drawing/2010/main">
                <a:solidFill>
                  <a:srgbClr val="FFFFFF"/>
                </a:solidFill>
              </a14:hiddenFill>
            </a:ext>
          </a:extLst>
        </p:spPr>
      </p:pic>
      <p:sp>
        <p:nvSpPr>
          <p:cNvPr id="24" name="Google Shape;449;g22d2e966206_2_1134">
            <a:extLst>
              <a:ext uri="{FF2B5EF4-FFF2-40B4-BE49-F238E27FC236}">
                <a16:creationId xmlns:a16="http://schemas.microsoft.com/office/drawing/2014/main" id="{F732B5A8-B5D4-3068-D10D-56DC68B88395}"/>
              </a:ext>
            </a:extLst>
          </p:cNvPr>
          <p:cNvSpPr txBox="1"/>
          <p:nvPr/>
        </p:nvSpPr>
        <p:spPr>
          <a:xfrm>
            <a:off x="2359806" y="5523335"/>
            <a:ext cx="2464749" cy="542467"/>
          </a:xfrm>
          <a:prstGeom prst="rect">
            <a:avLst/>
          </a:prstGeom>
          <a:solidFill>
            <a:schemeClr val="lt1"/>
          </a:solidFill>
          <a:ln w="9525" cap="flat" cmpd="sng">
            <a:noFill/>
            <a:prstDash val="solid"/>
            <a:round/>
            <a:headEnd type="none" w="sm" len="sm"/>
            <a:tailEnd type="none" w="sm" len="sm"/>
          </a:ln>
        </p:spPr>
        <p:txBody>
          <a:bodyPr spcFirstLastPara="1" wrap="square" lIns="91425" tIns="45700" rIns="91425" bIns="45700"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chemeClr val="bg1">
                    <a:lumMod val="75000"/>
                  </a:schemeClr>
                </a:solidFill>
                <a:effectLst/>
                <a:uLnTx/>
                <a:uFillTx/>
                <a:latin typeface="Arial"/>
                <a:ea typeface="Arial"/>
                <a:cs typeface="Arial"/>
                <a:sym typeface="Arial"/>
              </a:rPr>
              <a:t>Move the logo(s) </a:t>
            </a:r>
            <a:r>
              <a:rPr lang="en-US" sz="1400" b="1" kern="0" dirty="0">
                <a:solidFill>
                  <a:schemeClr val="bg1">
                    <a:lumMod val="75000"/>
                  </a:schemeClr>
                </a:solidFill>
                <a:latin typeface="Arial"/>
                <a:ea typeface="Arial"/>
                <a:cs typeface="Arial"/>
                <a:sym typeface="Arial"/>
              </a:rPr>
              <a:t>to the </a:t>
            </a:r>
            <a:r>
              <a:rPr kumimoji="0" lang="en-US" sz="1400" b="1" i="0" u="none" strike="noStrike" kern="0" cap="none" spc="0" normalizeH="0" baseline="0" noProof="0" dirty="0">
                <a:ln>
                  <a:noFill/>
                </a:ln>
                <a:solidFill>
                  <a:schemeClr val="bg1">
                    <a:lumMod val="75000"/>
                  </a:schemeClr>
                </a:solidFill>
                <a:effectLst/>
                <a:uLnTx/>
                <a:uFillTx/>
                <a:latin typeface="Arial"/>
                <a:ea typeface="Arial"/>
                <a:cs typeface="Arial"/>
                <a:sym typeface="Arial"/>
              </a:rPr>
              <a:t>institution section in the left, do not </a:t>
            </a:r>
            <a:r>
              <a:rPr kumimoji="0" lang="en-US" sz="1400" b="1" i="0" u="none" strike="noStrike" kern="0" cap="none" spc="0" normalizeH="0" baseline="0" noProof="0" dirty="0" err="1">
                <a:ln>
                  <a:noFill/>
                </a:ln>
                <a:solidFill>
                  <a:schemeClr val="bg1">
                    <a:lumMod val="75000"/>
                  </a:schemeClr>
                </a:solidFill>
                <a:effectLst/>
                <a:uLnTx/>
                <a:uFillTx/>
                <a:latin typeface="Arial"/>
                <a:ea typeface="Arial"/>
                <a:cs typeface="Arial"/>
                <a:sym typeface="Arial"/>
              </a:rPr>
              <a:t>rezie</a:t>
            </a:r>
            <a:endParaRPr kumimoji="0" sz="1400" b="0" i="0" u="none" strike="noStrike" kern="0" cap="none" spc="0" normalizeH="0" baseline="0" noProof="0" dirty="0">
              <a:ln>
                <a:noFill/>
              </a:ln>
              <a:solidFill>
                <a:schemeClr val="bg1">
                  <a:lumMod val="75000"/>
                </a:schemeClr>
              </a:solidFill>
              <a:effectLst/>
              <a:uLnTx/>
              <a:uFillTx/>
              <a:latin typeface="Arial"/>
              <a:ea typeface="Arial"/>
              <a:cs typeface="Arial"/>
              <a:sym typeface="Arial"/>
            </a:endParaRPr>
          </a:p>
        </p:txBody>
      </p:sp>
      <p:pic>
        <p:nvPicPr>
          <p:cNvPr id="27" name="Google Shape;127;p1" descr="A close-up of a person smiling&#10;&#10;Description automatically generated">
            <a:extLst>
              <a:ext uri="{FF2B5EF4-FFF2-40B4-BE49-F238E27FC236}">
                <a16:creationId xmlns:a16="http://schemas.microsoft.com/office/drawing/2014/main" id="{93BA0E85-E7E2-3C60-36DC-B0553A06A945}"/>
              </a:ext>
            </a:extLst>
          </p:cNvPr>
          <p:cNvPicPr preferRelativeResize="0"/>
          <p:nvPr/>
        </p:nvPicPr>
        <p:blipFill rotWithShape="1">
          <a:blip r:embed="rId8" cstate="hqprint">
            <a:alphaModFix/>
            <a:extLst>
              <a:ext uri="{28A0092B-C50C-407E-A947-70E740481C1C}">
                <a14:useLocalDpi xmlns:a14="http://schemas.microsoft.com/office/drawing/2010/main"/>
              </a:ext>
            </a:extLst>
          </a:blip>
          <a:srcRect/>
          <a:stretch/>
        </p:blipFill>
        <p:spPr>
          <a:xfrm>
            <a:off x="273910" y="2174018"/>
            <a:ext cx="803400" cy="822900"/>
          </a:xfrm>
          <a:prstGeom prst="ellipse">
            <a:avLst/>
          </a:prstGeom>
          <a:noFill/>
          <a:ln w="38100" cap="rnd" cmpd="sng">
            <a:solidFill>
              <a:srgbClr val="248351"/>
            </a:solidFill>
            <a:prstDash val="solid"/>
            <a:round/>
            <a:headEnd type="none" w="sm" len="sm"/>
            <a:tailEnd type="none" w="sm" len="sm"/>
          </a:ln>
        </p:spPr>
      </p:pic>
      <p:sp>
        <p:nvSpPr>
          <p:cNvPr id="28" name="Google Shape;128;p1">
            <a:extLst>
              <a:ext uri="{FF2B5EF4-FFF2-40B4-BE49-F238E27FC236}">
                <a16:creationId xmlns:a16="http://schemas.microsoft.com/office/drawing/2014/main" id="{62684A4D-9760-5665-B686-1F374297C27A}"/>
              </a:ext>
            </a:extLst>
          </p:cNvPr>
          <p:cNvSpPr txBox="1"/>
          <p:nvPr/>
        </p:nvSpPr>
        <p:spPr>
          <a:xfrm>
            <a:off x="43810" y="3021625"/>
            <a:ext cx="1263600" cy="43084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Name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Title, Institution</a:t>
            </a:r>
            <a:endPar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mn-ea"/>
              <a:cs typeface="Arial Narrow" panose="020B0604020202020204" pitchFamily="34" charset="0"/>
              <a:sym typeface="Arial"/>
            </a:endParaRPr>
          </a:p>
        </p:txBody>
      </p:sp>
      <p:pic>
        <p:nvPicPr>
          <p:cNvPr id="30" name="Google Shape;621;g22d2e966206_2_881">
            <a:extLst>
              <a:ext uri="{FF2B5EF4-FFF2-40B4-BE49-F238E27FC236}">
                <a16:creationId xmlns:a16="http://schemas.microsoft.com/office/drawing/2014/main" id="{9BCA9DC9-240F-9719-C464-CC2A69CCC5B6}"/>
              </a:ext>
            </a:extLst>
          </p:cNvPr>
          <p:cNvPicPr preferRelativeResize="0"/>
          <p:nvPr/>
        </p:nvPicPr>
        <p:blipFill>
          <a:blip r:embed="rId9" cstate="hqprint">
            <a:alphaModFix/>
            <a:extLst>
              <a:ext uri="{28A0092B-C50C-407E-A947-70E740481C1C}">
                <a14:useLocalDpi xmlns:a14="http://schemas.microsoft.com/office/drawing/2010/main"/>
              </a:ext>
            </a:extLst>
          </a:blip>
          <a:stretch>
            <a:fillRect/>
          </a:stretch>
        </p:blipFill>
        <p:spPr>
          <a:xfrm>
            <a:off x="364168" y="5540656"/>
            <a:ext cx="767250" cy="767250"/>
          </a:xfrm>
          <a:prstGeom prst="rect">
            <a:avLst/>
          </a:prstGeom>
          <a:noFill/>
          <a:ln>
            <a:noFill/>
          </a:ln>
        </p:spPr>
      </p:pic>
      <p:sp>
        <p:nvSpPr>
          <p:cNvPr id="31" name="Google Shape;128;p1">
            <a:extLst>
              <a:ext uri="{FF2B5EF4-FFF2-40B4-BE49-F238E27FC236}">
                <a16:creationId xmlns:a16="http://schemas.microsoft.com/office/drawing/2014/main" id="{F19C057C-C04C-F3F2-6879-2978ED160535}"/>
              </a:ext>
            </a:extLst>
          </p:cNvPr>
          <p:cNvSpPr txBox="1"/>
          <p:nvPr/>
        </p:nvSpPr>
        <p:spPr>
          <a:xfrm>
            <a:off x="145044" y="6326841"/>
            <a:ext cx="1263600" cy="43084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Name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Calibri"/>
                <a:cs typeface="Arial Narrow" panose="020B0604020202020204" pitchFamily="34" charset="0"/>
                <a:sym typeface="Calibri"/>
              </a:rPr>
              <a:t>Title, Institution</a:t>
            </a:r>
            <a:endParaRPr kumimoji="0" lang="en-US" sz="1100" b="0" i="0" u="none" strike="noStrike" kern="0" cap="none" spc="0" normalizeH="0" baseline="0" noProof="0" dirty="0">
              <a:ln>
                <a:noFill/>
              </a:ln>
              <a:solidFill>
                <a:srgbClr val="000000"/>
              </a:solidFill>
              <a:effectLst/>
              <a:uLnTx/>
              <a:uFillTx/>
              <a:latin typeface="Arial Narrow" panose="020B0604020202020204" pitchFamily="34" charset="0"/>
              <a:ea typeface="+mn-ea"/>
              <a:cs typeface="Arial Narrow" panose="020B0604020202020204" pitchFamily="34" charset="0"/>
              <a:sym typeface="Arial"/>
            </a:endParaRPr>
          </a:p>
        </p:txBody>
      </p:sp>
    </p:spTree>
    <p:extLst>
      <p:ext uri="{BB962C8B-B14F-4D97-AF65-F5344CB8AC3E}">
        <p14:creationId xmlns:p14="http://schemas.microsoft.com/office/powerpoint/2010/main" val="38499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a:extLst>
              <a:ext uri="{FF2B5EF4-FFF2-40B4-BE49-F238E27FC236}">
                <a16:creationId xmlns:a16="http://schemas.microsoft.com/office/drawing/2014/main" id="{0EDD4747-5464-1718-3726-A34D6CE72BF7}"/>
              </a:ext>
            </a:extLst>
          </p:cNvPr>
          <p:cNvSpPr txBox="1"/>
          <p:nvPr/>
        </p:nvSpPr>
        <p:spPr>
          <a:xfrm>
            <a:off x="1458685" y="199344"/>
            <a:ext cx="10421804" cy="655141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rtl="0">
              <a:lnSpc>
                <a:spcPct val="115000"/>
              </a:lnSpc>
              <a:spcBef>
                <a:spcPts val="0"/>
              </a:spcBef>
              <a:spcAft>
                <a:spcPts val="0"/>
              </a:spcAft>
              <a:buNone/>
            </a:pPr>
            <a:r>
              <a:rPr lang="en-US" sz="1400" b="1" dirty="0">
                <a:solidFill>
                  <a:schemeClr val="dk1"/>
                </a:solidFill>
                <a:latin typeface="Arial"/>
                <a:ea typeface="Arial"/>
                <a:cs typeface="Arial"/>
                <a:sym typeface="Arial"/>
              </a:rPr>
              <a:t>Summary of results and findings </a:t>
            </a:r>
            <a:r>
              <a:rPr lang="en-US" sz="1400" dirty="0">
                <a:solidFill>
                  <a:schemeClr val="dk1"/>
                </a:solidFill>
                <a:latin typeface="Arial"/>
                <a:ea typeface="Arial"/>
                <a:cs typeface="Arial"/>
                <a:sym typeface="Arial"/>
              </a:rPr>
              <a:t>1-3 pages </a:t>
            </a:r>
            <a:r>
              <a:rPr lang="en-US" sz="1400" b="1" dirty="0">
                <a:solidFill>
                  <a:schemeClr val="dk1"/>
                </a:solidFill>
                <a:latin typeface="Arial"/>
                <a:ea typeface="Arial"/>
                <a:cs typeface="Arial"/>
                <a:sym typeface="Arial"/>
              </a:rPr>
              <a:t>:</a:t>
            </a:r>
            <a:endParaRPr lang="en-US" dirty="0"/>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dirty="0">
                <a:solidFill>
                  <a:schemeClr val="dk1"/>
                </a:solidFill>
                <a:latin typeface="Arial"/>
                <a:ea typeface="Arial"/>
                <a:cs typeface="Arial"/>
                <a:sym typeface="Arial"/>
              </a:rPr>
              <a:t>In addition to the Project NABC Update Quad Chart (Slide #1), projects should submit an additional 1-3 slides  project summary brief descriptions of achievements in the period. The project summary brief is expected to provide additional detail that is not contained in the update quad chart, such as graphs, bullet points of findings and TEA analysis (</a:t>
            </a:r>
            <a:r>
              <a:rPr lang="en-US" sz="1400" dirty="0">
                <a:solidFill>
                  <a:srgbClr val="7F7F7F"/>
                </a:solidFill>
                <a:latin typeface="Arial"/>
                <a:ea typeface="Arial"/>
                <a:cs typeface="Arial"/>
                <a:sym typeface="Arial"/>
              </a:rPr>
              <a:t>see section below</a:t>
            </a:r>
            <a:r>
              <a:rPr lang="en-US" sz="1400" dirty="0">
                <a:solidFill>
                  <a:schemeClr val="dk1"/>
                </a:solidFill>
                <a:latin typeface="Arial"/>
                <a:ea typeface="Arial"/>
                <a:cs typeface="Arial"/>
                <a:sym typeface="Arial"/>
              </a:rPr>
              <a:t>). May also include discussion points, such as the project’s role in support of the strategic plan or project’s diversity/inclusive engineering and workforce development initiatives.</a:t>
            </a:r>
            <a:endParaRPr lang="en-US" dirty="0"/>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dirty="0">
                <a:solidFill>
                  <a:schemeClr val="dk1"/>
                </a:solidFill>
                <a:latin typeface="Arial"/>
                <a:ea typeface="Arial"/>
                <a:cs typeface="Arial"/>
                <a:sym typeface="Arial"/>
              </a:rPr>
              <a:t>Please also include a list of Publications, Patents,  Presentations, Posters that have been presented or accepted during the reporting period.</a:t>
            </a:r>
            <a:endParaRPr lang="en-US" dirty="0"/>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1400" dirty="0">
                <a:solidFill>
                  <a:schemeClr val="dk1"/>
                </a:solidFill>
                <a:latin typeface="Arial"/>
                <a:ea typeface="Arial"/>
                <a:cs typeface="Arial"/>
                <a:sym typeface="Arial"/>
              </a:rPr>
              <a:t>Since this will be used for site visits with NSF and/or symposium, please </a:t>
            </a:r>
            <a:r>
              <a:rPr lang="en-US" sz="1400" b="1" u="sng" dirty="0">
                <a:solidFill>
                  <a:schemeClr val="dk1"/>
                </a:solidFill>
                <a:latin typeface="Arial"/>
                <a:ea typeface="Arial"/>
                <a:cs typeface="Arial"/>
                <a:sym typeface="Arial"/>
              </a:rPr>
              <a:t>prioritize inclusion of illustrations and graphs</a:t>
            </a:r>
            <a:r>
              <a:rPr lang="en-US" sz="1400" dirty="0">
                <a:solidFill>
                  <a:schemeClr val="dk1"/>
                </a:solidFill>
                <a:latin typeface="Arial"/>
                <a:ea typeface="Arial"/>
                <a:cs typeface="Arial"/>
                <a:sym typeface="Arial"/>
              </a:rPr>
              <a:t>; please </a:t>
            </a:r>
            <a:r>
              <a:rPr lang="en-US" sz="1400" b="1" u="sng" dirty="0">
                <a:solidFill>
                  <a:schemeClr val="dk1"/>
                </a:solidFill>
                <a:latin typeface="Arial"/>
                <a:ea typeface="Arial"/>
                <a:cs typeface="Arial"/>
                <a:sym typeface="Arial"/>
              </a:rPr>
              <a:t>do not include too much text in the slides </a:t>
            </a:r>
            <a:r>
              <a:rPr lang="en-US" sz="1400" dirty="0">
                <a:solidFill>
                  <a:schemeClr val="dk1"/>
                </a:solidFill>
                <a:latin typeface="Arial"/>
                <a:ea typeface="Arial"/>
                <a:cs typeface="Arial"/>
                <a:sym typeface="Arial"/>
              </a:rPr>
              <a:t>(a yearly 1-2 pages text summary of each project is needed and requested separately in preparation for NSF site visits)</a:t>
            </a:r>
            <a:endParaRPr lang="en-US" dirty="0"/>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endParaRPr lang="en-US" sz="1400" dirty="0">
              <a:solidFill>
                <a:schemeClr val="dk1"/>
              </a:solidFill>
              <a:latin typeface="Arial"/>
              <a:ea typeface="Arial"/>
              <a:cs typeface="Arial"/>
              <a:sym typeface="Arial"/>
            </a:endParaRPr>
          </a:p>
          <a:p>
            <a:pPr marL="0" marR="0" lvl="0" indent="0" algn="l" rtl="0">
              <a:spcBef>
                <a:spcPts val="0"/>
              </a:spcBef>
              <a:spcAft>
                <a:spcPts val="0"/>
              </a:spcAft>
              <a:buClr>
                <a:srgbClr val="7F7F7F"/>
              </a:buClr>
              <a:buSzPts val="1400"/>
              <a:buFont typeface="Arial"/>
              <a:buNone/>
            </a:pPr>
            <a:r>
              <a:rPr lang="en-US" sz="1400" dirty="0">
                <a:solidFill>
                  <a:srgbClr val="7F7F7F"/>
                </a:solidFill>
                <a:latin typeface="Arial"/>
                <a:ea typeface="Arial"/>
                <a:cs typeface="Arial"/>
                <a:sym typeface="Arial"/>
              </a:rPr>
              <a:t>If project is related to technology/process development please elaborate a preliminary technoeconomic analysis (TEA) of your technology, OPEX cost must be included, CAPEX and more detailed TEA are not required at this stage but are desired. </a:t>
            </a:r>
            <a:endParaRPr lang="en-US" dirty="0"/>
          </a:p>
          <a:p>
            <a:pPr marL="0" marR="0" lvl="0" indent="0" algn="l" rtl="0">
              <a:spcBef>
                <a:spcPts val="0"/>
              </a:spcBef>
              <a:spcAft>
                <a:spcPts val="0"/>
              </a:spcAft>
              <a:buClr>
                <a:srgbClr val="7F7F7F"/>
              </a:buClr>
              <a:buSzPts val="1400"/>
              <a:buFont typeface="Arial"/>
              <a:buNone/>
            </a:pPr>
            <a:r>
              <a:rPr lang="en-US" sz="1400" dirty="0">
                <a:solidFill>
                  <a:srgbClr val="7F7F7F"/>
                </a:solidFill>
                <a:latin typeface="Arial"/>
                <a:ea typeface="Arial"/>
                <a:cs typeface="Arial"/>
                <a:sym typeface="Arial"/>
              </a:rPr>
              <a:t>This section should include:</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Preliminary Economic analysis</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Roadmap for each technology </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Define Targets for your technology, and what is needed to reach to these levels</a:t>
            </a:r>
            <a:endParaRPr lang="en-US" dirty="0"/>
          </a:p>
          <a:p>
            <a:pPr marL="0" marR="0" lvl="0" indent="0" algn="l" rtl="0">
              <a:spcBef>
                <a:spcPts val="0"/>
              </a:spcBef>
              <a:spcAft>
                <a:spcPts val="0"/>
              </a:spcAft>
              <a:buClr>
                <a:srgbClr val="7F7F7F"/>
              </a:buClr>
              <a:buSzPts val="1400"/>
              <a:buFont typeface="Arial"/>
              <a:buNone/>
            </a:pPr>
            <a:r>
              <a:rPr lang="en-US" sz="1400" dirty="0">
                <a:solidFill>
                  <a:srgbClr val="7F7F7F"/>
                </a:solidFill>
                <a:latin typeface="Arial"/>
                <a:ea typeface="Arial"/>
                <a:cs typeface="Arial"/>
                <a:sym typeface="Arial"/>
              </a:rPr>
              <a:t>Some Key Performance Parameters that should be included:</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kWh/kg N</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Chemical cost $/kg N</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Total Cost $ / kg N</a:t>
            </a:r>
            <a:endParaRPr lang="en-US" dirty="0"/>
          </a:p>
          <a:p>
            <a:pPr marL="457200" marR="0" lvl="1" indent="0" algn="l" rtl="0">
              <a:spcBef>
                <a:spcPts val="0"/>
              </a:spcBef>
              <a:spcAft>
                <a:spcPts val="0"/>
              </a:spcAft>
              <a:buNone/>
            </a:pPr>
            <a:r>
              <a:rPr lang="en-US" sz="1400" b="0" i="0" u="none" strike="noStrike" cap="none" dirty="0">
                <a:solidFill>
                  <a:srgbClr val="7F7F7F"/>
                </a:solidFill>
                <a:latin typeface="Arial"/>
                <a:ea typeface="Arial"/>
                <a:cs typeface="Arial"/>
                <a:sym typeface="Arial"/>
              </a:rPr>
              <a:t>% N final product concentration</a:t>
            </a:r>
            <a:endParaRPr lang="en-US" sz="1400" dirty="0">
              <a:latin typeface="Arial" panose="020B0604020202020204" pitchFamily="34" charset="0"/>
              <a:cs typeface="Arial" panose="020B0604020202020204" pitchFamily="34" charset="0"/>
            </a:endParaRPr>
          </a:p>
          <a:p>
            <a:pPr>
              <a:lnSpc>
                <a:spcPct val="115000"/>
              </a:lnSpc>
            </a:pPr>
            <a:endParaRPr lang="en-US" sz="1400" b="1" dirty="0">
              <a:latin typeface="Arial"/>
              <a:cs typeface="Arial"/>
            </a:endParaRPr>
          </a:p>
        </p:txBody>
      </p:sp>
      <p:sp>
        <p:nvSpPr>
          <p:cNvPr id="4" name="Title 5">
            <a:extLst>
              <a:ext uri="{FF2B5EF4-FFF2-40B4-BE49-F238E27FC236}">
                <a16:creationId xmlns:a16="http://schemas.microsoft.com/office/drawing/2014/main" id="{986BCD4D-4930-0700-91AD-83A1D7DB6CA0}"/>
              </a:ext>
            </a:extLst>
          </p:cNvPr>
          <p:cNvSpPr txBox="1">
            <a:spLocks/>
          </p:cNvSpPr>
          <p:nvPr/>
        </p:nvSpPr>
        <p:spPr>
          <a:xfrm rot="16200000">
            <a:off x="-4283507" y="43667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Impact" panose="020B0806030902050204" pitchFamily="34" charset="0"/>
                <a:ea typeface="+mj-ea"/>
                <a:cs typeface="+mj-cs"/>
              </a:defRPr>
            </a:lvl1pPr>
          </a:lstStyle>
          <a:p>
            <a:r>
              <a:rPr lang="en-US" dirty="0" err="1">
                <a:solidFill>
                  <a:schemeClr val="bg1"/>
                </a:solidFill>
              </a:rPr>
              <a:t>FUP#.Task</a:t>
            </a:r>
            <a:r>
              <a:rPr lang="en-US" dirty="0">
                <a:solidFill>
                  <a:schemeClr val="bg1"/>
                </a:solidFill>
              </a:rPr>
              <a:t>:  Results</a:t>
            </a:r>
          </a:p>
        </p:txBody>
      </p:sp>
    </p:spTree>
    <p:extLst>
      <p:ext uri="{BB962C8B-B14F-4D97-AF65-F5344CB8AC3E}">
        <p14:creationId xmlns:p14="http://schemas.microsoft.com/office/powerpoint/2010/main" val="428348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D0DF02-3A73-1727-6A67-E38CCE052731}"/>
              </a:ext>
            </a:extLst>
          </p:cNvPr>
          <p:cNvSpPr>
            <a:spLocks noGrp="1"/>
          </p:cNvSpPr>
          <p:nvPr>
            <p:ph type="title"/>
          </p:nvPr>
        </p:nvSpPr>
        <p:spPr/>
        <p:txBody>
          <a:bodyPr/>
          <a:lstStyle/>
          <a:p>
            <a:r>
              <a:rPr lang="en-US" dirty="0"/>
              <a:t>Guidelines</a:t>
            </a:r>
          </a:p>
        </p:txBody>
      </p:sp>
      <p:sp>
        <p:nvSpPr>
          <p:cNvPr id="4" name="Content Placeholder 3">
            <a:extLst>
              <a:ext uri="{FF2B5EF4-FFF2-40B4-BE49-F238E27FC236}">
                <a16:creationId xmlns:a16="http://schemas.microsoft.com/office/drawing/2014/main" id="{0450432D-A94E-1D83-5FCC-2D5F5EE20014}"/>
              </a:ext>
            </a:extLst>
          </p:cNvPr>
          <p:cNvSpPr txBox="1">
            <a:spLocks noGrp="1"/>
          </p:cNvSpPr>
          <p:nvPr>
            <p:ph idx="1"/>
          </p:nvPr>
        </p:nvSpPr>
        <p:spPr>
          <a:xfrm>
            <a:off x="838200" y="1690688"/>
            <a:ext cx="10515600" cy="4815677"/>
          </a:xfrm>
          <a:prstGeom prst="rect">
            <a:avLst/>
          </a:prstGeom>
          <a:noFill/>
        </p:spPr>
        <p:txBody>
          <a:bodyPr wrap="square">
            <a:spAutoFit/>
          </a:bodyPr>
          <a:lstStyle/>
          <a:p>
            <a:endParaRPr lang="en-US" sz="1800" b="1" dirty="0">
              <a:effectLst/>
              <a:latin typeface="Arial" panose="020B0604020202020204" pitchFamily="34" charset="0"/>
              <a:cs typeface="Arial" panose="020B0604020202020204" pitchFamily="34" charset="0"/>
              <a:hlinkClick r:id="rId2"/>
            </a:endParaRPr>
          </a:p>
          <a:p>
            <a:r>
              <a:rPr lang="en-US" sz="1800" dirty="0">
                <a:effectLst/>
                <a:latin typeface="Arial" panose="020B0604020202020204" pitchFamily="34" charset="0"/>
                <a:cs typeface="Arial" panose="020B0604020202020204" pitchFamily="34" charset="0"/>
              </a:rPr>
              <a:t>For TRL level please use: </a:t>
            </a:r>
            <a:r>
              <a:rPr lang="en-US" sz="1800" b="1" dirty="0">
                <a:effectLst/>
                <a:latin typeface="Arial" panose="020B0604020202020204" pitchFamily="34" charset="0"/>
                <a:cs typeface="Arial" panose="020B0604020202020204" pitchFamily="34" charset="0"/>
                <a:hlinkClick r:id="rId2"/>
              </a:rPr>
              <a:t>TRL U.S. DEPARTMENT OF ENERGY Technology Readiness Assessment Guide </a:t>
            </a:r>
            <a:endParaRPr lang="en-US" sz="1800" b="1" dirty="0">
              <a:effectLst/>
              <a:latin typeface="Arial" panose="020B0604020202020204" pitchFamily="34" charset="0"/>
              <a:cs typeface="Arial" panose="020B0604020202020204" pitchFamily="34" charset="0"/>
            </a:endParaRP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For technology applications projects for the Testbed Progress please contact </a:t>
            </a:r>
            <a:r>
              <a:rPr lang="en-US" sz="1800" dirty="0" err="1">
                <a:latin typeface="Arial" panose="020B0604020202020204" pitchFamily="34" charset="0"/>
                <a:cs typeface="Arial" panose="020B0604020202020204" pitchFamily="34" charset="0"/>
                <a:sym typeface="Arial"/>
              </a:rPr>
              <a:t>Ozhan</a:t>
            </a:r>
            <a:r>
              <a:rPr lang="en-US" sz="1800" dirty="0">
                <a:latin typeface="Arial" panose="020B0604020202020204" pitchFamily="34" charset="0"/>
                <a:cs typeface="Arial" panose="020B0604020202020204" pitchFamily="34" charset="0"/>
                <a:sym typeface="Arial"/>
              </a:rPr>
              <a:t> </a:t>
            </a:r>
            <a:r>
              <a:rPr lang="en-US" sz="1800" dirty="0" err="1">
                <a:latin typeface="Arial" panose="020B0604020202020204" pitchFamily="34" charset="0"/>
                <a:cs typeface="Arial" panose="020B0604020202020204" pitchFamily="34" charset="0"/>
                <a:sym typeface="Arial"/>
              </a:rPr>
              <a:t>Gecgel</a:t>
            </a:r>
            <a:r>
              <a:rPr lang="en-US" sz="1800" dirty="0">
                <a:latin typeface="Arial" panose="020B0604020202020204" pitchFamily="34" charset="0"/>
                <a:cs typeface="Arial" panose="020B0604020202020204" pitchFamily="34" charset="0"/>
                <a:sym typeface="Arial"/>
              </a:rPr>
              <a:t> </a:t>
            </a:r>
            <a:r>
              <a:rPr lang="en-US" sz="1800" u="sng" dirty="0" err="1">
                <a:latin typeface="Arial" panose="020B0604020202020204" pitchFamily="34" charset="0"/>
                <a:cs typeface="Arial" panose="020B0604020202020204" pitchFamily="34" charset="0"/>
                <a:sym typeface="Arial"/>
              </a:rPr>
              <a:t>o</a:t>
            </a:r>
            <a:r>
              <a:rPr lang="en-US" sz="1800" u="sng" dirty="0" err="1">
                <a:latin typeface="Arial" panose="020B0604020202020204" pitchFamily="34" charset="0"/>
                <a:cs typeface="Arial" panose="020B0604020202020204" pitchFamily="34" charset="0"/>
                <a:sym typeface="Arial"/>
                <a:hlinkClick r:id="rId3">
                  <a:extLst>
                    <a:ext uri="{A12FA001-AC4F-418D-AE19-62706E023703}">
                      <ahyp:hlinkClr xmlns:ahyp="http://schemas.microsoft.com/office/drawing/2018/hyperlinkcolor" val="tx"/>
                    </a:ext>
                  </a:extLst>
                </a:hlinkClick>
              </a:rPr>
              <a:t>zhan.Gecgel@ttu.edu</a:t>
            </a:r>
            <a:endParaRPr lang="en-US" sz="1800" u="sng" dirty="0">
              <a:latin typeface="Arial" panose="020B0604020202020204" pitchFamily="34" charset="0"/>
              <a:cs typeface="Arial" panose="020B0604020202020204" pitchFamily="34" charset="0"/>
              <a:sym typeface="Arial"/>
            </a:endParaRP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UG Undergraduate Students</a:t>
            </a: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GS Graduate Students</a:t>
            </a:r>
          </a:p>
          <a:p>
            <a:pPr>
              <a:lnSpc>
                <a:spcPct val="115000"/>
              </a:lnSpc>
              <a:spcBef>
                <a:spcPts val="0"/>
              </a:spcBef>
              <a:buClr>
                <a:srgbClr val="000000"/>
              </a:buClr>
              <a:buSzPts val="1400"/>
              <a:defRPr/>
            </a:pPr>
            <a:r>
              <a:rPr lang="en-US" sz="1800" dirty="0">
                <a:latin typeface="Arial" panose="020B0604020202020204" pitchFamily="34" charset="0"/>
                <a:cs typeface="Arial" panose="020B0604020202020204" pitchFamily="34" charset="0"/>
                <a:sym typeface="Arial"/>
              </a:rPr>
              <a:t>PD Postdocs</a:t>
            </a:r>
          </a:p>
          <a:p>
            <a:pPr>
              <a:lnSpc>
                <a:spcPct val="115000"/>
              </a:lnSpc>
              <a:spcBef>
                <a:spcPts val="0"/>
              </a:spcBef>
              <a:buClr>
                <a:srgbClr val="000000"/>
              </a:buClr>
              <a:buSzPts val="1400"/>
              <a:defRPr/>
            </a:pPr>
            <a:endParaRPr lang="en-US" sz="1800" dirty="0">
              <a:latin typeface="Arial" panose="020B0604020202020204" pitchFamily="34" charset="0"/>
              <a:cs typeface="Arial" panose="020B0604020202020204" pitchFamily="34" charset="0"/>
              <a:sym typeface="Arial"/>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Please contact Christian Alvarez-Pugliese if you have any question alv12192@ttu.edu</a:t>
            </a:r>
          </a:p>
        </p:txBody>
      </p:sp>
    </p:spTree>
    <p:extLst>
      <p:ext uri="{BB962C8B-B14F-4D97-AF65-F5344CB8AC3E}">
        <p14:creationId xmlns:p14="http://schemas.microsoft.com/office/powerpoint/2010/main" val="84334027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F53345989FB044AA65415C5E4E6A6D" ma:contentTypeVersion="16" ma:contentTypeDescription="Create a new document." ma:contentTypeScope="" ma:versionID="904f540e5ccedd90d2bd66f6c468f105">
  <xsd:schema xmlns:xsd="http://www.w3.org/2001/XMLSchema" xmlns:xs="http://www.w3.org/2001/XMLSchema" xmlns:p="http://schemas.microsoft.com/office/2006/metadata/properties" xmlns:ns2="375a06d6-75f7-4773-abc2-d40244442ac0" xmlns:ns3="32da7dbc-78d6-4cf6-8c28-c6f0d67f719a" targetNamespace="http://schemas.microsoft.com/office/2006/metadata/properties" ma:root="true" ma:fieldsID="d70744efbf2e513338a56062d7b1abe1" ns2:_="" ns3:_="">
    <xsd:import namespace="375a06d6-75f7-4773-abc2-d40244442ac0"/>
    <xsd:import namespace="32da7dbc-78d6-4cf6-8c28-c6f0d67f719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5a06d6-75f7-4773-abc2-d40244442a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7c65ed7-e385-4001-9a0e-7979134055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da7dbc-78d6-4cf6-8c28-c6f0d67f719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881ad49-a8c8-4c7e-9bd1-8bb64bb4b74b}" ma:internalName="TaxCatchAll" ma:showField="CatchAllData" ma:web="32da7dbc-78d6-4cf6-8c28-c6f0d67f71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2da7dbc-78d6-4cf6-8c28-c6f0d67f719a" xsi:nil="true"/>
    <lcf76f155ced4ddcb4097134ff3c332f xmlns="375a06d6-75f7-4773-abc2-d40244442ac0">
      <Terms xmlns="http://schemas.microsoft.com/office/infopath/2007/PartnerControls"/>
    </lcf76f155ced4ddcb4097134ff3c332f>
    <SharedWithUsers xmlns="32da7dbc-78d6-4cf6-8c28-c6f0d67f719a">
      <UserInfo>
        <DisplayName>Botte, Gerri</DisplayName>
        <AccountId>31</AccountId>
        <AccountType/>
      </UserInfo>
    </SharedWithUsers>
  </documentManagement>
</p:properties>
</file>

<file path=customXml/itemProps1.xml><?xml version="1.0" encoding="utf-8"?>
<ds:datastoreItem xmlns:ds="http://schemas.openxmlformats.org/officeDocument/2006/customXml" ds:itemID="{51530F1C-881A-4A9E-B797-EE1AB8D08694}">
  <ds:schemaRefs>
    <ds:schemaRef ds:uri="32da7dbc-78d6-4cf6-8c28-c6f0d67f719a"/>
    <ds:schemaRef ds:uri="375a06d6-75f7-4773-abc2-d40244442ac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FF168E8-201A-4883-9E88-D4C196991F25}">
  <ds:schemaRefs>
    <ds:schemaRef ds:uri="http://schemas.microsoft.com/sharepoint/v3/contenttype/forms"/>
  </ds:schemaRefs>
</ds:datastoreItem>
</file>

<file path=customXml/itemProps3.xml><?xml version="1.0" encoding="utf-8"?>
<ds:datastoreItem xmlns:ds="http://schemas.openxmlformats.org/officeDocument/2006/customXml" ds:itemID="{40D48931-0510-4DA5-AB10-5B32257CD8D8}">
  <ds:schemaRefs>
    <ds:schemaRef ds:uri="http://schemas.microsoft.com/office/2006/documentManagement/types"/>
    <ds:schemaRef ds:uri="32da7dbc-78d6-4cf6-8c28-c6f0d67f719a"/>
    <ds:schemaRef ds:uri="http://purl.org/dc/terms/"/>
    <ds:schemaRef ds:uri="http://schemas.microsoft.com/office/infopath/2007/PartnerControls"/>
    <ds:schemaRef ds:uri="http://purl.org/dc/dcmitype/"/>
    <ds:schemaRef ds:uri="http://schemas.openxmlformats.org/package/2006/metadata/core-properties"/>
    <ds:schemaRef ds:uri="375a06d6-75f7-4773-abc2-d40244442ac0"/>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7287</TotalTime>
  <Words>556</Words>
  <Application>Microsoft Macintosh PowerPoint</Application>
  <PresentationFormat>Widescreen</PresentationFormat>
  <Paragraphs>76</Paragraphs>
  <Slides>4</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Arial Narrow</vt:lpstr>
      <vt:lpstr>Calibri</vt:lpstr>
      <vt:lpstr>Impact</vt:lpstr>
      <vt:lpstr>1_Office Theme</vt:lpstr>
      <vt:lpstr>4_Office Theme</vt:lpstr>
      <vt:lpstr>Template for Annual Report / Site Visit</vt:lpstr>
      <vt:lpstr>FUP#.Task# : Task Name</vt:lpstr>
      <vt:lpstr>PowerPoint Presentation</vt:lpstr>
      <vt:lpstr>Guidelines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Price, Crystal</dc:creator>
  <cp:lastModifiedBy>Caballero, Nathan</cp:lastModifiedBy>
  <cp:revision>11</cp:revision>
  <cp:lastPrinted>2022-02-10T20:49:44Z</cp:lastPrinted>
  <dcterms:created xsi:type="dcterms:W3CDTF">2022-01-31T21:18:49Z</dcterms:created>
  <dcterms:modified xsi:type="dcterms:W3CDTF">2024-03-07T15:04:49Z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0x01010091F53345989FB044AA65415C5E4E6A6D</vt:lpwstr>
  </property>
  <property fmtid="{D5CDD505-2E9C-101B-9397-08002B2CF9AE}" pid="3" name="MediaServiceImageTags">
    <vt:lpwstr/>
  </property>
</Properties>
</file>