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433" r:id="rId5"/>
    <p:sldId id="879" r:id="rId6"/>
    <p:sldId id="426" r:id="rId7"/>
    <p:sldId id="428" r:id="rId8"/>
    <p:sldId id="429" r:id="rId9"/>
    <p:sldId id="432" r:id="rId10"/>
    <p:sldId id="367" r:id="rId11"/>
    <p:sldId id="430" r:id="rId12"/>
    <p:sldId id="4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B98"/>
    <a:srgbClr val="4A9DA7"/>
    <a:srgbClr val="41929D"/>
    <a:srgbClr val="436661"/>
    <a:srgbClr val="9F6F47"/>
    <a:srgbClr val="000000"/>
    <a:srgbClr val="248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61F61-B199-C445-A6C4-C0274633FB1A}" v="1" dt="2024-07-22T16:04:03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0"/>
  </p:normalViewPr>
  <p:slideViewPr>
    <p:cSldViewPr snapToGrid="0">
      <p:cViewPr varScale="1">
        <p:scale>
          <a:sx n="113" d="100"/>
          <a:sy n="113" d="100"/>
        </p:scale>
        <p:origin x="616" y="192"/>
      </p:cViewPr>
      <p:guideLst>
        <p:guide pos="32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3B13D-31FB-A04B-B840-E0FBB7A42887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51D7E-37BA-BC41-93DB-589EA7C6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22">
              <a:defRPr/>
            </a:pPr>
            <a:r>
              <a:rPr lang="en-US" dirty="0">
                <a:cs typeface="Calibri"/>
              </a:rPr>
              <a:t>This format is based on NSF’s Perfect Pitch Competition for student presenters.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022">
              <a:defRPr/>
            </a:pPr>
            <a:fld id="{72C51D7E-37BA-BC41-93DB-589EA7C69BC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022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670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51D7E-37BA-BC41-93DB-589EA7C69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8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DD41-5403-4EA9-9C6A-FF12537F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F0E9C-24BF-4709-A3FB-F191C848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438"/>
            <a:ext cx="9144000" cy="1013760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90DAB-ED6B-EF4F-A243-E953EF2FDF1C}"/>
              </a:ext>
            </a:extLst>
          </p:cNvPr>
          <p:cNvSpPr/>
          <p:nvPr userDrawn="1"/>
        </p:nvSpPr>
        <p:spPr>
          <a:xfrm>
            <a:off x="0" y="3709851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15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27637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69F3C-B6F0-5141-8B26-6607E4320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3" y="236248"/>
            <a:ext cx="7115173" cy="6703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8597EB-4EC4-2340-972C-E69B7E776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801" y="-417443"/>
            <a:ext cx="8634415" cy="5617979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rgbClr val="468C5F"/>
                </a:solidFill>
                <a:cs typeface="Arial Narrow" panose="020B0604020202020204" pitchFamily="34" charset="0"/>
              </a:rPr>
              <a:t>Title </a:t>
            </a:r>
            <a:br>
              <a:rPr lang="en-US" sz="11500">
                <a:solidFill>
                  <a:srgbClr val="468C5F"/>
                </a:solidFill>
              </a:rPr>
            </a:br>
            <a:r>
              <a:rPr lang="en-US" sz="8000">
                <a:latin typeface="Arial Narrow" panose="020B0604020202020204" pitchFamily="34" charset="0"/>
                <a:cs typeface="Arial Narrow" panose="020B0604020202020204" pitchFamily="34" charset="0"/>
              </a:rPr>
              <a:t>Subtitle</a:t>
            </a:r>
            <a:endParaRPr lang="en-US" sz="115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9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</p:spTree>
    <p:extLst>
      <p:ext uri="{BB962C8B-B14F-4D97-AF65-F5344CB8AC3E}">
        <p14:creationId xmlns:p14="http://schemas.microsoft.com/office/powerpoint/2010/main" val="298730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1"/>
            <a:ext cx="12192000" cy="2387600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732"/>
            <a:ext cx="10515600" cy="223519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Reviewer Comments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68EB61-8CC4-4945-93DF-918060C9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9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BBE90C-F427-064D-99F8-D1E0E572F205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7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6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C8817-D404-45DF-80B7-B69876DF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83668-DBE8-4DD2-AF0F-14121C8A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2EB6-7E76-44BC-AC74-A7E404469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5CFC-211A-484C-98B9-47EFB969BDF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7AA2-9891-411A-BC01-60460EB5E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A98-1CC7-459C-9A8A-01E22168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611-3129-4453-A445-1BB252DB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8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D6C7-445D-674F-9984-2BF4E0D4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>
                <a:solidFill>
                  <a:srgbClr val="248351"/>
                </a:solidFill>
              </a:rPr>
              <a:t>CASFER</a:t>
            </a:r>
            <a:br>
              <a:rPr lang="en-US" sz="7200">
                <a:solidFill>
                  <a:srgbClr val="248351"/>
                </a:solidFill>
              </a:rPr>
            </a:br>
            <a:r>
              <a:rPr lang="en-US" sz="6000" b="1">
                <a:latin typeface="Arial Narrow" panose="020B0604020202020204" pitchFamily="34" charset="0"/>
                <a:cs typeface="Arial Narrow" panose="020B0604020202020204" pitchFamily="34" charset="0"/>
              </a:rPr>
              <a:t>Style Guide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322493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4C57A3-2C0C-43E8-A258-B79A9FC67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76" y="3879438"/>
            <a:ext cx="11945324" cy="10137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CASFER Presentation Title Slide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title page should look like this, with the partnering logos below.)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59B8D-A371-5846-B6B8-483F6003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76" y="260550"/>
            <a:ext cx="11385389" cy="3263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AD18D-04E4-394F-A4A9-986A6C6F5C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 b="-3653"/>
          <a:stretch/>
        </p:blipFill>
        <p:spPr>
          <a:xfrm>
            <a:off x="567945" y="5311708"/>
            <a:ext cx="1049733" cy="1261170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11EFC13-CA5E-2F4E-A6CB-6C4BC98BD7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922" t="116" b="71"/>
          <a:stretch/>
        </p:blipFill>
        <p:spPr>
          <a:xfrm>
            <a:off x="10741800" y="5383485"/>
            <a:ext cx="1277272" cy="1213965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841D3E6B-E17D-A640-881D-BD3ACDA397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779" t="8103" b="24828"/>
          <a:stretch/>
        </p:blipFill>
        <p:spPr>
          <a:xfrm>
            <a:off x="7252415" y="5112147"/>
            <a:ext cx="1778092" cy="1317237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8DCACA2-7CA3-4242-A8CD-797E2B8BD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6035" y="5622996"/>
            <a:ext cx="2513039" cy="52355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8D4C8E-22CE-644F-B33C-4371AB42D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0645" y="5422111"/>
            <a:ext cx="2743200" cy="971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5ADC54-8515-A044-A49A-F73BC296E5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44" t="107" r="62682" b="81"/>
          <a:stretch/>
        </p:blipFill>
        <p:spPr>
          <a:xfrm>
            <a:off x="8963709" y="5159884"/>
            <a:ext cx="1778091" cy="13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53ED-BC21-7C44-84D9-D1249F8B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  <a:latin typeface="Arial Narrow"/>
              </a:rPr>
              <a:t>First Statement, Arial Narrow Bold, Green – 28 pt – 32 pt</a:t>
            </a:r>
          </a:p>
          <a:p>
            <a:r>
              <a:rPr lang="en-US" sz="2400" dirty="0">
                <a:latin typeface="Arial Narrow"/>
              </a:rPr>
              <a:t>Arial Narrow Regular 24 pt – 28 pt, regular circle bullet point </a:t>
            </a:r>
            <a:endParaRPr lang="en-US" sz="2400" dirty="0"/>
          </a:p>
          <a:p>
            <a:r>
              <a:rPr lang="en-US" sz="2400" dirty="0">
                <a:latin typeface="Arial Narrow"/>
              </a:rPr>
              <a:t>Left Align, 1.0 line spacing, 0pt before and after.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  <a:latin typeface="Arial Narrow"/>
              </a:rPr>
              <a:t>Use this format for content heavy slides</a:t>
            </a:r>
          </a:p>
          <a:p>
            <a:r>
              <a:rPr lang="en-US" sz="2400" dirty="0">
                <a:latin typeface="Arial Narrow"/>
              </a:rPr>
              <a:t>Max 4-5 bullet points per slide </a:t>
            </a:r>
            <a:endParaRPr lang="en-US" sz="2400" dirty="0"/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  <a:latin typeface="Arial Narrow"/>
              </a:rPr>
              <a:t>Graphic Font</a:t>
            </a:r>
          </a:p>
          <a:p>
            <a:r>
              <a:rPr lang="en-US" sz="2400" dirty="0">
                <a:latin typeface="Arial Narrow"/>
              </a:rPr>
              <a:t>Arial Narrow Regular</a:t>
            </a:r>
          </a:p>
          <a:p>
            <a:r>
              <a:rPr lang="en-US" sz="2400" dirty="0">
                <a:latin typeface="Arial Narrow"/>
              </a:rPr>
              <a:t>No smaller than 18 pt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b="1">
              <a:solidFill>
                <a:srgbClr val="24835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2619-9638-BD4F-917C-A5C59D57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– Regular – 44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D6C7-445D-674F-9984-2BF4E0D4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248351"/>
                </a:solidFill>
                <a:latin typeface="Impact"/>
              </a:rPr>
              <a:t>Heading</a:t>
            </a:r>
            <a:endParaRPr lang="en-US" sz="7200" dirty="0">
              <a:solidFill>
                <a:srgbClr val="2483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Use this for Graphic-Only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Only Slides</a:t>
            </a:r>
          </a:p>
        </p:txBody>
      </p:sp>
    </p:spTree>
    <p:extLst>
      <p:ext uri="{BB962C8B-B14F-4D97-AF65-F5344CB8AC3E}">
        <p14:creationId xmlns:p14="http://schemas.microsoft.com/office/powerpoint/2010/main" val="335969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949569"/>
            <a:ext cx="6210299" cy="532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  <a:latin typeface="Arial Narrow"/>
              </a:rPr>
              <a:t>Hex #248351</a:t>
            </a:r>
            <a:endParaRPr lang="en-US" b="1">
              <a:solidFill>
                <a:srgbClr val="248351"/>
              </a:solidFill>
              <a:latin typeface="Arial Narrow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C7011-21D4-E246-8787-2D704A0AB000}"/>
              </a:ext>
            </a:extLst>
          </p:cNvPr>
          <p:cNvSpPr/>
          <p:nvPr/>
        </p:nvSpPr>
        <p:spPr>
          <a:xfrm>
            <a:off x="2078182" y="581891"/>
            <a:ext cx="1330036" cy="900545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0C2F6-0D71-BD49-BFD1-C8F40A17EA66}"/>
              </a:ext>
            </a:extLst>
          </p:cNvPr>
          <p:cNvSpPr/>
          <p:nvPr/>
        </p:nvSpPr>
        <p:spPr>
          <a:xfrm>
            <a:off x="2078182" y="1731818"/>
            <a:ext cx="1330036" cy="900545"/>
          </a:xfrm>
          <a:prstGeom prst="rect">
            <a:avLst/>
          </a:prstGeom>
          <a:solidFill>
            <a:srgbClr val="4A9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3CFDC-0EA2-D049-B88E-99F70AFB2EBD}"/>
              </a:ext>
            </a:extLst>
          </p:cNvPr>
          <p:cNvSpPr/>
          <p:nvPr/>
        </p:nvSpPr>
        <p:spPr>
          <a:xfrm>
            <a:off x="2078182" y="2881745"/>
            <a:ext cx="1330036" cy="900545"/>
          </a:xfrm>
          <a:prstGeom prst="rect">
            <a:avLst/>
          </a:prstGeom>
          <a:solidFill>
            <a:srgbClr val="436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288FF-99D9-4341-BA29-966895818F24}"/>
              </a:ext>
            </a:extLst>
          </p:cNvPr>
          <p:cNvSpPr/>
          <p:nvPr/>
        </p:nvSpPr>
        <p:spPr>
          <a:xfrm>
            <a:off x="2078182" y="4031672"/>
            <a:ext cx="1330036" cy="900545"/>
          </a:xfrm>
          <a:prstGeom prst="rect">
            <a:avLst/>
          </a:prstGeom>
          <a:solidFill>
            <a:srgbClr val="9F6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AD15C-C5A3-F24B-9CEF-0BE64E099314}"/>
              </a:ext>
            </a:extLst>
          </p:cNvPr>
          <p:cNvSpPr/>
          <p:nvPr/>
        </p:nvSpPr>
        <p:spPr>
          <a:xfrm>
            <a:off x="2078182" y="5181600"/>
            <a:ext cx="1330036" cy="9005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93697C7-19CF-3446-A891-C91A754E1379}"/>
              </a:ext>
            </a:extLst>
          </p:cNvPr>
          <p:cNvSpPr txBox="1">
            <a:spLocks/>
          </p:cNvSpPr>
          <p:nvPr/>
        </p:nvSpPr>
        <p:spPr>
          <a:xfrm>
            <a:off x="5157354" y="2057667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1929D"/>
                </a:solidFill>
              </a:rPr>
              <a:t>Hex #41929D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B093D1E-008A-3A4C-A864-016EC1106CC0}"/>
              </a:ext>
            </a:extLst>
          </p:cNvPr>
          <p:cNvSpPr txBox="1">
            <a:spLocks/>
          </p:cNvSpPr>
          <p:nvPr/>
        </p:nvSpPr>
        <p:spPr>
          <a:xfrm>
            <a:off x="5157354" y="3165765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36661"/>
                </a:solidFill>
              </a:rPr>
              <a:t>Hex #436661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BC407BE-E8E8-EF46-BBD6-915D5CA74D0C}"/>
              </a:ext>
            </a:extLst>
          </p:cNvPr>
          <p:cNvSpPr txBox="1">
            <a:spLocks/>
          </p:cNvSpPr>
          <p:nvPr/>
        </p:nvSpPr>
        <p:spPr>
          <a:xfrm>
            <a:off x="5157354" y="4273863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9F6F47"/>
                </a:solidFill>
              </a:rPr>
              <a:t>Hex #9F6F47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4CE1D7B-05FF-AC4A-92C3-F3E573DFAE22}"/>
              </a:ext>
            </a:extLst>
          </p:cNvPr>
          <p:cNvSpPr txBox="1">
            <a:spLocks/>
          </p:cNvSpPr>
          <p:nvPr/>
        </p:nvSpPr>
        <p:spPr>
          <a:xfrm>
            <a:off x="5157354" y="5381959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Hex #000000</a:t>
            </a:r>
          </a:p>
        </p:txBody>
      </p:sp>
    </p:spTree>
    <p:extLst>
      <p:ext uri="{BB962C8B-B14F-4D97-AF65-F5344CB8AC3E}">
        <p14:creationId xmlns:p14="http://schemas.microsoft.com/office/powerpoint/2010/main" val="398397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1EA8FB-1CF5-A145-A9BC-EB0B6E7E87CF}"/>
              </a:ext>
            </a:extLst>
          </p:cNvPr>
          <p:cNvSpPr/>
          <p:nvPr/>
        </p:nvSpPr>
        <p:spPr>
          <a:xfrm>
            <a:off x="4405634" y="3415938"/>
            <a:ext cx="3017520" cy="4158023"/>
          </a:xfrm>
          <a:prstGeom prst="rect">
            <a:avLst/>
          </a:pr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07049-114F-4149-920B-49C871D5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Leadership Photo Template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501418-0059-214D-8410-8865A373E1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11429" y="5765664"/>
            <a:ext cx="3005930" cy="4614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/>
              <a:t>Co-Leader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93464-023F-744F-B196-868ED0C88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/>
        </p:blipFill>
        <p:spPr>
          <a:xfrm>
            <a:off x="4405634" y="2045850"/>
            <a:ext cx="3017520" cy="3017520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74498B-1B7E-EA44-B5BF-E2622E22201F}"/>
              </a:ext>
            </a:extLst>
          </p:cNvPr>
          <p:cNvSpPr/>
          <p:nvPr/>
        </p:nvSpPr>
        <p:spPr>
          <a:xfrm>
            <a:off x="602777" y="3429000"/>
            <a:ext cx="3017520" cy="4158023"/>
          </a:xfrm>
          <a:prstGeom prst="rect">
            <a:avLst/>
          </a:pr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17F22-1BBE-8240-9278-9FEBB37C0170}"/>
              </a:ext>
            </a:extLst>
          </p:cNvPr>
          <p:cNvSpPr txBox="1">
            <a:spLocks/>
          </p:cNvSpPr>
          <p:nvPr/>
        </p:nvSpPr>
        <p:spPr>
          <a:xfrm>
            <a:off x="614009" y="5765664"/>
            <a:ext cx="2995057" cy="109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0" algn="ctr">
              <a:buNone/>
            </a:pPr>
            <a:r>
              <a:rPr lang="en-US" b="1"/>
              <a:t>Leader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FCE29-9EF3-404A-BB89-EC69004562A3}"/>
              </a:ext>
            </a:extLst>
          </p:cNvPr>
          <p:cNvSpPr/>
          <p:nvPr/>
        </p:nvSpPr>
        <p:spPr>
          <a:xfrm>
            <a:off x="614009" y="5173383"/>
            <a:ext cx="299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2483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Roger H. French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9D984F-03D0-9F4E-9EF1-349D8934D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 b="15161"/>
          <a:stretch/>
        </p:blipFill>
        <p:spPr>
          <a:xfrm>
            <a:off x="614009" y="1878988"/>
            <a:ext cx="3017520" cy="3017520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DBF1B6-2D4C-A649-B50A-76C74D107B40}"/>
              </a:ext>
            </a:extLst>
          </p:cNvPr>
          <p:cNvSpPr/>
          <p:nvPr/>
        </p:nvSpPr>
        <p:spPr>
          <a:xfrm>
            <a:off x="4411429" y="5173383"/>
            <a:ext cx="3005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err="1">
                <a:solidFill>
                  <a:srgbClr val="2483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Hesketh</a:t>
            </a:r>
            <a:endParaRPr lang="en-US" sz="3200" b="1">
              <a:solidFill>
                <a:srgbClr val="24835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8EC894-C19E-3C47-9955-618698770912}"/>
              </a:ext>
            </a:extLst>
          </p:cNvPr>
          <p:cNvGrpSpPr/>
          <p:nvPr/>
        </p:nvGrpSpPr>
        <p:grpSpPr>
          <a:xfrm>
            <a:off x="8210419" y="2084858"/>
            <a:ext cx="3030583" cy="5502166"/>
            <a:chOff x="8210419" y="2084858"/>
            <a:chExt cx="3030583" cy="550216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F909D-8D15-5F42-93A9-C0777553A153}"/>
                </a:ext>
              </a:extLst>
            </p:cNvPr>
            <p:cNvSpPr/>
            <p:nvPr/>
          </p:nvSpPr>
          <p:spPr>
            <a:xfrm>
              <a:off x="8216950" y="3429001"/>
              <a:ext cx="3017520" cy="4158023"/>
            </a:xfrm>
            <a:prstGeom prst="rect">
              <a:avLst/>
            </a:prstGeom>
            <a:solidFill>
              <a:schemeClr val="bg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71A8F8-BEEA-2642-A5A4-B0340C533997}"/>
                </a:ext>
              </a:extLst>
            </p:cNvPr>
            <p:cNvSpPr/>
            <p:nvPr/>
          </p:nvSpPr>
          <p:spPr>
            <a:xfrm>
              <a:off x="8210419" y="5173383"/>
              <a:ext cx="30305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err="1">
                  <a:solidFill>
                    <a:srgbClr val="2483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Hardberger</a:t>
              </a:r>
              <a:endParaRPr lang="en-US" sz="3200" b="1">
                <a:solidFill>
                  <a:srgbClr val="24835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73FB74-C442-4D45-B75E-94A5D11FA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" b="250"/>
            <a:stretch/>
          </p:blipFill>
          <p:spPr>
            <a:xfrm>
              <a:off x="8216950" y="2084858"/>
              <a:ext cx="3017520" cy="3017520"/>
            </a:xfrm>
            <a:custGeom>
              <a:avLst/>
              <a:gdLst>
                <a:gd name="connsiteX0" fmla="*/ 700978 w 1401956"/>
                <a:gd name="connsiteY0" fmla="*/ 0 h 1401956"/>
                <a:gd name="connsiteX1" fmla="*/ 1401956 w 1401956"/>
                <a:gd name="connsiteY1" fmla="*/ 700978 h 1401956"/>
                <a:gd name="connsiteX2" fmla="*/ 700978 w 1401956"/>
                <a:gd name="connsiteY2" fmla="*/ 1401956 h 1401956"/>
                <a:gd name="connsiteX3" fmla="*/ 0 w 1401956"/>
                <a:gd name="connsiteY3" fmla="*/ 700978 h 1401956"/>
                <a:gd name="connsiteX4" fmla="*/ 700978 w 1401956"/>
                <a:gd name="connsiteY4" fmla="*/ 0 h 140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956" h="1401956">
                  <a:moveTo>
                    <a:pt x="700978" y="0"/>
                  </a:moveTo>
                  <a:cubicBezTo>
                    <a:pt x="1088117" y="0"/>
                    <a:pt x="1401956" y="313839"/>
                    <a:pt x="1401956" y="700978"/>
                  </a:cubicBezTo>
                  <a:cubicBezTo>
                    <a:pt x="1401956" y="1088117"/>
                    <a:pt x="1088117" y="1401956"/>
                    <a:pt x="700978" y="1401956"/>
                  </a:cubicBezTo>
                  <a:cubicBezTo>
                    <a:pt x="313839" y="1401956"/>
                    <a:pt x="0" y="1088117"/>
                    <a:pt x="0" y="700978"/>
                  </a:cubicBezTo>
                  <a:cubicBezTo>
                    <a:pt x="0" y="313839"/>
                    <a:pt x="313839" y="0"/>
                    <a:pt x="700978" y="0"/>
                  </a:cubicBezTo>
                  <a:close/>
                </a:path>
              </a:pathLst>
            </a:custGeom>
            <a:ln w="76200">
              <a:solidFill>
                <a:schemeClr val="bg1"/>
              </a:solidFill>
            </a:ln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44E8CFCF-F43A-BD42-A7DC-3302674B45DF}"/>
                </a:ext>
              </a:extLst>
            </p:cNvPr>
            <p:cNvSpPr txBox="1">
              <a:spLocks/>
            </p:cNvSpPr>
            <p:nvPr/>
          </p:nvSpPr>
          <p:spPr>
            <a:xfrm>
              <a:off x="8222746" y="5765664"/>
              <a:ext cx="3005929" cy="4614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b="1"/>
                <a:t>Co-Leader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77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53ED-BC21-7C44-84D9-D1249F8B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690688"/>
            <a:ext cx="6210300" cy="5227394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Large Leaders </a:t>
            </a:r>
          </a:p>
          <a:p>
            <a:r>
              <a:rPr lang="en-US"/>
              <a:t>3.3 x 3.3</a:t>
            </a:r>
          </a:p>
          <a:p>
            <a:r>
              <a:rPr lang="en-US"/>
              <a:t>White, 6 </a:t>
            </a:r>
            <a:r>
              <a:rPr lang="en-US" err="1"/>
              <a:t>pt</a:t>
            </a:r>
            <a:r>
              <a:rPr lang="en-US"/>
              <a:t> border</a:t>
            </a:r>
          </a:p>
          <a:p>
            <a:pPr marL="0" indent="0">
              <a:buNone/>
            </a:pPr>
            <a:endParaRPr lang="en-US" b="1">
              <a:solidFill>
                <a:srgbClr val="24835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2619-9638-BD4F-917C-A5C59D57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 Guidelines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3B935-8609-714F-9229-C65A3FA34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b="14677"/>
          <a:stretch/>
        </p:blipFill>
        <p:spPr>
          <a:xfrm>
            <a:off x="342054" y="2114579"/>
            <a:ext cx="3017520" cy="3017520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9046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53ED-BC21-7C44-84D9-D1249F8B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690688"/>
            <a:ext cx="6210300" cy="491793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Full Team (Gerri’s Overview)</a:t>
            </a:r>
          </a:p>
          <a:p>
            <a:r>
              <a:rPr lang="en-US"/>
              <a:t>2.3” x 2.3”</a:t>
            </a:r>
          </a:p>
          <a:p>
            <a:r>
              <a:rPr lang="en-US"/>
              <a:t>White, 6pt border</a:t>
            </a:r>
          </a:p>
          <a:p>
            <a:pPr marL="0" indent="0">
              <a:buNone/>
            </a:pPr>
            <a:endParaRPr lang="en-US" b="1">
              <a:solidFill>
                <a:srgbClr val="248351"/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24835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Small Participants </a:t>
            </a:r>
          </a:p>
          <a:p>
            <a:r>
              <a:rPr lang="en-US"/>
              <a:t>1.38” x 1.38”</a:t>
            </a:r>
          </a:p>
          <a:p>
            <a:r>
              <a:rPr lang="en-US"/>
              <a:t>White, 3pt border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2619-9638-BD4F-917C-A5C59D57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9DFAD-8A61-644F-96E1-668F7C3B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/>
        </p:blipFill>
        <p:spPr>
          <a:xfrm>
            <a:off x="1570875" y="4775440"/>
            <a:ext cx="1261872" cy="1261872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9F164-AD38-6040-B2FC-7F4304FB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b="16131"/>
          <a:stretch/>
        </p:blipFill>
        <p:spPr>
          <a:xfrm>
            <a:off x="1150251" y="2094050"/>
            <a:ext cx="2103120" cy="2103120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363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da7dbc-78d6-4cf6-8c28-c6f0d67f719a" xsi:nil="true"/>
    <lcf76f155ced4ddcb4097134ff3c332f xmlns="375a06d6-75f7-4773-abc2-d40244442ac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53345989FB044AA65415C5E4E6A6D" ma:contentTypeVersion="16" ma:contentTypeDescription="Create a new document." ma:contentTypeScope="" ma:versionID="904f540e5ccedd90d2bd66f6c468f105">
  <xsd:schema xmlns:xsd="http://www.w3.org/2001/XMLSchema" xmlns:xs="http://www.w3.org/2001/XMLSchema" xmlns:p="http://schemas.microsoft.com/office/2006/metadata/properties" xmlns:ns2="375a06d6-75f7-4773-abc2-d40244442ac0" xmlns:ns3="32da7dbc-78d6-4cf6-8c28-c6f0d67f719a" targetNamespace="http://schemas.microsoft.com/office/2006/metadata/properties" ma:root="true" ma:fieldsID="d70744efbf2e513338a56062d7b1abe1" ns2:_="" ns3:_="">
    <xsd:import namespace="375a06d6-75f7-4773-abc2-d40244442ac0"/>
    <xsd:import namespace="32da7dbc-78d6-4cf6-8c28-c6f0d67f7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06d6-75f7-4773-abc2-d40244442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c65ed7-e385-4001-9a0e-79791340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a7dbc-78d6-4cf6-8c28-c6f0d67f71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81ad49-a8c8-4c7e-9bd1-8bb64bb4b74b}" ma:internalName="TaxCatchAll" ma:showField="CatchAllData" ma:web="32da7dbc-78d6-4cf6-8c28-c6f0d67f7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2F136F-6A22-4FC0-9204-18396516C333}">
  <ds:schemaRefs>
    <ds:schemaRef ds:uri="http://purl.org/dc/dcmitype/"/>
    <ds:schemaRef ds:uri="http://www.w3.org/XML/1998/namespace"/>
    <ds:schemaRef ds:uri="375a06d6-75f7-4773-abc2-d40244442ac0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32da7dbc-78d6-4cf6-8c28-c6f0d67f719a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2F6C8EC-BAA2-4B68-9650-D87EBAE963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AE323-0615-4165-B1AC-5D9091D92772}">
  <ds:schemaRefs>
    <ds:schemaRef ds:uri="32da7dbc-78d6-4cf6-8c28-c6f0d67f719a"/>
    <ds:schemaRef ds:uri="375a06d6-75f7-4773-abc2-d40244442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184</Words>
  <Application>Microsoft Macintosh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Impact</vt:lpstr>
      <vt:lpstr>Office Theme</vt:lpstr>
      <vt:lpstr>CASFER Style Guide</vt:lpstr>
      <vt:lpstr>PowerPoint Presentation</vt:lpstr>
      <vt:lpstr>Impact – Regular – 44 pt</vt:lpstr>
      <vt:lpstr>Heading</vt:lpstr>
      <vt:lpstr>Graphic Only Slides</vt:lpstr>
      <vt:lpstr>Color Values</vt:lpstr>
      <vt:lpstr>Leadership Photo Template</vt:lpstr>
      <vt:lpstr>Photo Guidelines</vt:lpstr>
      <vt:lpstr>Photo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McCord, Amber</dc:creator>
  <cp:lastModifiedBy>Caballero, Nathan</cp:lastModifiedBy>
  <cp:revision>16</cp:revision>
  <dcterms:created xsi:type="dcterms:W3CDTF">2021-03-11T16:35:34Z</dcterms:created>
  <dcterms:modified xsi:type="dcterms:W3CDTF">2024-07-22T16:12:45Z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0x01010091F53345989FB044AA65415C5E4E6A6D</vt:lpwstr>
  </property>
  <property fmtid="{D5CDD505-2E9C-101B-9397-08002B2CF9AE}" pid="3" name="MediaServiceImageTags">
    <vt:lpwstr/>
  </property>
</Properties>
</file>